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8" r:id="rId5"/>
    <p:sldId id="266" r:id="rId6"/>
    <p:sldId id="278" r:id="rId7"/>
    <p:sldId id="290" r:id="rId8"/>
    <p:sldId id="288" r:id="rId9"/>
    <p:sldId id="294" r:id="rId10"/>
    <p:sldId id="289" r:id="rId11"/>
    <p:sldId id="292" r:id="rId12"/>
    <p:sldId id="293" r:id="rId13"/>
    <p:sldId id="295" r:id="rId14"/>
    <p:sldId id="296" r:id="rId15"/>
    <p:sldId id="297" r:id="rId16"/>
    <p:sldId id="29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5" autoAdjust="0"/>
    <p:restoredTop sz="94660"/>
  </p:normalViewPr>
  <p:slideViewPr>
    <p:cSldViewPr snapToGrid="0">
      <p:cViewPr>
        <p:scale>
          <a:sx n="66" d="100"/>
          <a:sy n="66" d="100"/>
        </p:scale>
        <p:origin x="44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20.wmf"/><Relationship Id="rId7" Type="http://schemas.openxmlformats.org/officeDocument/2006/relationships/image" Target="../media/image24.wmf"/><Relationship Id="rId2" Type="http://schemas.openxmlformats.org/officeDocument/2006/relationships/image" Target="../media/image19.wmf"/><Relationship Id="rId1" Type="http://schemas.openxmlformats.org/officeDocument/2006/relationships/image" Target="../media/image17.wmf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10" Type="http://schemas.openxmlformats.org/officeDocument/2006/relationships/image" Target="../media/image27.wmf"/><Relationship Id="rId4" Type="http://schemas.openxmlformats.org/officeDocument/2006/relationships/image" Target="../media/image21.wmf"/><Relationship Id="rId9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28.wmf"/><Relationship Id="rId7" Type="http://schemas.openxmlformats.org/officeDocument/2006/relationships/image" Target="../media/image25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Relationship Id="rId9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0FB670-7427-4185-8511-6F36A01430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ED473D-6081-4804-9B28-4FA7D2C383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9C193-D30F-4B7A-8956-32E4F6D9D2C9}" type="datetimeFigureOut">
              <a:rPr lang="en-US" smtClean="0"/>
              <a:t>8/24/2020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68452-BA11-400A-8E67-C003922CC3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0A332-336E-4B1B-9128-655A1F9DB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948B1-B6D3-4578-932F-6AE7124E5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1354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AC78B-5884-4D24-983C-916233003E85}" type="datetimeFigureOut">
              <a:rPr lang="en-US" smtClean="0"/>
              <a:t>8/24/2020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AB528-7684-4A37-99F6-46340DCC2B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81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 userDrawn="1"/>
        </p:nvSpPr>
        <p:spPr bwMode="auto">
          <a:xfrm>
            <a:off x="11784011" y="34513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8819" y="2270908"/>
            <a:ext cx="7034362" cy="2188992"/>
          </a:xfrm>
        </p:spPr>
        <p:txBody>
          <a:bodyPr anchor="ctr" anchorCtr="0">
            <a:noAutofit/>
          </a:bodyPr>
          <a:lstStyle>
            <a:lvl1pPr algn="ctr">
              <a:lnSpc>
                <a:spcPct val="85000"/>
              </a:lnSpc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6793" y="5024051"/>
            <a:ext cx="7034362" cy="1052898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84338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35A1469-2D5F-4CF6-9A65-876A4BCDDACA}" type="datetime8">
              <a:rPr lang="en-US" noProof="0" smtClean="0"/>
              <a:t>8/24/2020 10:13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15066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72151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1549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60054D9-7800-4106-9C2D-E383D9D6A16D}"/>
              </a:ext>
            </a:extLst>
          </p:cNvPr>
          <p:cNvSpPr/>
          <p:nvPr userDrawn="1"/>
        </p:nvSpPr>
        <p:spPr>
          <a:xfrm>
            <a:off x="6901869" y="0"/>
            <a:ext cx="529336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BBCD-CBA1-4D0B-806D-FC14D8656200}" type="datetime8">
              <a:rPr lang="en-US" noProof="0" smtClean="0"/>
              <a:t>8/24/2020 10:13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46659" y="688779"/>
            <a:ext cx="5746376" cy="522307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7213600" y="280278"/>
            <a:ext cx="4641006" cy="2397608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Freeform 6" title="Page Number Shape">
            <a:extLst>
              <a:ext uri="{FF2B5EF4-FFF2-40B4-BE49-F238E27FC236}">
                <a16:creationId xmlns:a16="http://schemas.microsoft.com/office/drawing/2014/main" id="{B162E9BD-1CEB-41D5-8DEB-7C5EDF3B01C3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68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8/24/2020 10:13 AM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6767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8/24/2020 10:13 AM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651A72-6E17-4CF4-8218-285FCAC88EC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181600" y="557784"/>
            <a:ext cx="6248400" cy="2307964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2A31231-1080-4CC0-9896-EF779EE27CB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65121" y="2950589"/>
            <a:ext cx="6188679" cy="256324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0327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8/24/2020 10:13 AM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952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2D3B-BB2C-4EA8-8616-6D874F8BB777}" type="datetime8">
              <a:rPr lang="en-US" noProof="0" smtClean="0"/>
              <a:t>8/24/2020 10:13 AM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9539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E975-0B6B-4B58-A4AA-C8F33B87478E}" type="datetime8">
              <a:rPr lang="en-US" noProof="0" smtClean="0"/>
              <a:t>8/24/2020 10:13 AM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0368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E975-0B6B-4B58-A4AA-C8F33B87478E}" type="datetime8">
              <a:rPr lang="en-US" noProof="0" smtClean="0"/>
              <a:t>8/24/2020 10:13 AM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3A5F786-D848-499D-B37D-96CF11DE9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55480"/>
            <a:ext cx="6246812" cy="53055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7262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0CEE1DAB-B868-4EEB-BD54-B9BAB6F58361}" type="datetime8">
              <a:rPr lang="en-US" noProof="0" smtClean="0"/>
              <a:t>8/24/2020 10:13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377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88A9-102E-4111-86E0-D51E9CB704AA}" type="datetime8">
              <a:rPr lang="en-US" noProof="0" smtClean="0"/>
              <a:t>8/24/2020 10:13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993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78772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6BD67-B37A-4DEF-9054-A91A6B18355E}" type="datetime8">
              <a:rPr lang="en-US" noProof="0" smtClean="0"/>
              <a:t>8/24/2020 10:13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2001" y="2981325"/>
            <a:ext cx="1866900" cy="2828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983FCBB-03A1-486A-BDE2-92BD88EA0FC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29006" y="2981325"/>
            <a:ext cx="1866900" cy="2828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136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3432B8B-A85D-47CE-98BC-3DF0B2F26AF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5400" y="431747"/>
            <a:ext cx="5105400" cy="68463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088800" y="1468316"/>
            <a:ext cx="4831664" cy="3865070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35B7-901B-460F-BE63-E630BF7AD92D}" type="datetime8">
              <a:rPr lang="en-US" noProof="0" smtClean="0"/>
              <a:t>8/24/2020 10:13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4163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AC8F6D-0687-481A-9761-11AB8A79722C}"/>
              </a:ext>
            </a:extLst>
          </p:cNvPr>
          <p:cNvSpPr/>
          <p:nvPr userDrawn="1"/>
        </p:nvSpPr>
        <p:spPr>
          <a:xfrm>
            <a:off x="0" y="1"/>
            <a:ext cx="12191999" cy="1547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762000" y="305678"/>
            <a:ext cx="10667998" cy="1002422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01C1E-44EC-4ED6-87AC-7B26C9BC7568}" type="datetime8">
              <a:rPr lang="en-US" noProof="0" smtClean="0"/>
              <a:t>8/24/2020 10:13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Freeform 6" title="Page Number Shape">
            <a:extLst>
              <a:ext uri="{FF2B5EF4-FFF2-40B4-BE49-F238E27FC236}">
                <a16:creationId xmlns:a16="http://schemas.microsoft.com/office/drawing/2014/main" id="{0370AA61-B230-4320-8591-17B9EA527174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AF3C3132-3E24-455C-9341-F3767C087D5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42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A783413-0A31-4F6C-B545-866183ABB00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781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 bwMode="grayWhite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C8E5ED0-7922-414F-9B0F-CA82F0A3C660}"/>
              </a:ext>
            </a:extLst>
          </p:cNvPr>
          <p:cNvSpPr/>
          <p:nvPr userDrawn="1"/>
        </p:nvSpPr>
        <p:spPr>
          <a:xfrm>
            <a:off x="0" y="1540330"/>
            <a:ext cx="12192000" cy="47156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AC8F6D-0687-481A-9761-11AB8A79722C}"/>
              </a:ext>
            </a:extLst>
          </p:cNvPr>
          <p:cNvSpPr/>
          <p:nvPr userDrawn="1"/>
        </p:nvSpPr>
        <p:spPr>
          <a:xfrm>
            <a:off x="0" y="1"/>
            <a:ext cx="12191999" cy="1547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8571" y="6314440"/>
            <a:ext cx="3814856" cy="365125"/>
          </a:xfrm>
        </p:spPr>
        <p:txBody>
          <a:bodyPr/>
          <a:lstStyle/>
          <a:p>
            <a:fld id="{4AE13B8D-7A39-483F-9092-AB66B2338492}" type="datetime8">
              <a:rPr lang="en-US" noProof="0" smtClean="0"/>
              <a:t>8/24/2020 10:13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1999" y="2875327"/>
            <a:ext cx="3348000" cy="2291676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Freeform 6" title="Page Number Shape">
            <a:extLst>
              <a:ext uri="{FF2B5EF4-FFF2-40B4-BE49-F238E27FC236}">
                <a16:creationId xmlns:a16="http://schemas.microsoft.com/office/drawing/2014/main" id="{0370AA61-B230-4320-8591-17B9EA527174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A783413-0A31-4F6C-B545-866183ABB00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1999" y="2875327"/>
            <a:ext cx="3348000" cy="2291676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C76CE-242A-40DC-B9BA-9F6CD2FEB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61999" y="280278"/>
            <a:ext cx="10676571" cy="1002422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6890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352848"/>
            <a:ext cx="10667998" cy="1002422"/>
          </a:xfrm>
        </p:spPr>
        <p:txBody>
          <a:bodyPr anchor="ctr" anchorCtr="0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848724" y="1534886"/>
            <a:ext cx="2581273" cy="427536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421F-7852-47A7-8672-3F4B3DC607FF}" type="datetime8">
              <a:rPr lang="en-US" noProof="0" smtClean="0"/>
              <a:t>8/24/2020 10:13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2000" y="1534886"/>
            <a:ext cx="7829550" cy="427536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47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ight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768376-ED37-468E-9A28-4A8C73222CFB}"/>
              </a:ext>
            </a:extLst>
          </p:cNvPr>
          <p:cNvSpPr/>
          <p:nvPr userDrawn="1"/>
        </p:nvSpPr>
        <p:spPr>
          <a:xfrm>
            <a:off x="5263637" y="0"/>
            <a:ext cx="69283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CE990-BAB9-4562-95E3-50660C2796F3}" type="datetime8">
              <a:rPr lang="en-US" noProof="0" smtClean="0"/>
              <a:t>8/24/2020 10:13 AM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DEDD3AEB-5731-4BFB-B455-2CAA76BB8C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22695" y="358646"/>
            <a:ext cx="5505450" cy="5896056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200" noProof="0">
                <a:cs typeface="Segoe UI" panose="020B0502040204020203" pitchFamily="34" charset="0"/>
              </a:rPr>
              <a:t>Edit Master text styles</a:t>
            </a:r>
          </a:p>
        </p:txBody>
      </p:sp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F054F317-CFFE-48EF-91D4-872C9FE7043D}"/>
              </a:ext>
            </a:extLst>
          </p:cNvPr>
          <p:cNvSpPr/>
          <p:nvPr userDrawn="1"/>
        </p:nvSpPr>
        <p:spPr bwMode="auto">
          <a:xfrm>
            <a:off x="11793378" y="360167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D58896D-DB7B-49E4-87EC-67CEAB2EF5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570" y="548792"/>
            <a:ext cx="3833906" cy="4952492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119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360167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9E139DA8-D636-4336-B416-25DD0050B639}" type="datetime8">
              <a:rPr lang="en-US" noProof="0" smtClean="0"/>
              <a:t>8/24/2020 10:13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87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73" r:id="rId4"/>
    <p:sldLayoutId id="2147483677" r:id="rId5"/>
    <p:sldLayoutId id="2147483674" r:id="rId6"/>
    <p:sldLayoutId id="2147483679" r:id="rId7"/>
    <p:sldLayoutId id="2147483678" r:id="rId8"/>
    <p:sldLayoutId id="2147483676" r:id="rId9"/>
    <p:sldLayoutId id="2147483675" r:id="rId10"/>
    <p:sldLayoutId id="2147483665" r:id="rId11"/>
    <p:sldLayoutId id="2147483682" r:id="rId12"/>
    <p:sldLayoutId id="2147483681" r:id="rId13"/>
    <p:sldLayoutId id="2147483667" r:id="rId14"/>
    <p:sldLayoutId id="2147483668" r:id="rId15"/>
    <p:sldLayoutId id="2147483680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0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5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8.png"/><Relationship Id="rId12" Type="http://schemas.openxmlformats.org/officeDocument/2006/relationships/image" Target="../media/image44.png"/><Relationship Id="rId17" Type="http://schemas.openxmlformats.org/officeDocument/2006/relationships/image" Target="../media/image2.png"/><Relationship Id="rId2" Type="http://schemas.openxmlformats.org/officeDocument/2006/relationships/audio" Target="../media/media10.m4a"/><Relationship Id="rId16" Type="http://schemas.openxmlformats.org/officeDocument/2006/relationships/image" Target="../media/image48.png"/><Relationship Id="rId1" Type="http://schemas.microsoft.com/office/2007/relationships/media" Target="../media/media10.m4a"/><Relationship Id="rId6" Type="http://schemas.openxmlformats.org/officeDocument/2006/relationships/image" Target="../media/image37.png"/><Relationship Id="rId11" Type="http://schemas.openxmlformats.org/officeDocument/2006/relationships/image" Target="../media/image43.png"/><Relationship Id="rId5" Type="http://schemas.openxmlformats.org/officeDocument/2006/relationships/image" Target="../media/image31.png"/><Relationship Id="rId15" Type="http://schemas.openxmlformats.org/officeDocument/2006/relationships/image" Target="../media/image30.png"/><Relationship Id="rId10" Type="http://schemas.openxmlformats.org/officeDocument/2006/relationships/image" Target="../media/image42.png"/><Relationship Id="rId4" Type="http://schemas.openxmlformats.org/officeDocument/2006/relationships/image" Target="../media/image290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32.wmf"/><Relationship Id="rId26" Type="http://schemas.openxmlformats.org/officeDocument/2006/relationships/image" Target="../media/image36.wmf"/><Relationship Id="rId3" Type="http://schemas.openxmlformats.org/officeDocument/2006/relationships/audio" Target="../media/media11.m4a"/><Relationship Id="rId21" Type="http://schemas.openxmlformats.org/officeDocument/2006/relationships/oleObject" Target="../embeddings/oleObject27.bin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oleObject" Target="../embeddings/oleObject25.bin"/><Relationship Id="rId25" Type="http://schemas.openxmlformats.org/officeDocument/2006/relationships/oleObject" Target="../embeddings/oleObject29.bin"/><Relationship Id="rId2" Type="http://schemas.microsoft.com/office/2007/relationships/media" Target="../media/media11.m4a"/><Relationship Id="rId16" Type="http://schemas.openxmlformats.org/officeDocument/2006/relationships/image" Target="../media/image31.wmf"/><Relationship Id="rId20" Type="http://schemas.openxmlformats.org/officeDocument/2006/relationships/image" Target="../media/image33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35.wmf"/><Relationship Id="rId5" Type="http://schemas.openxmlformats.org/officeDocument/2006/relationships/image" Target="../media/image55.png"/><Relationship Id="rId15" Type="http://schemas.openxmlformats.org/officeDocument/2006/relationships/oleObject" Target="../embeddings/oleObject24.bin"/><Relationship Id="rId23" Type="http://schemas.openxmlformats.org/officeDocument/2006/relationships/oleObject" Target="../embeddings/oleObject28.bin"/><Relationship Id="rId28" Type="http://schemas.openxmlformats.org/officeDocument/2006/relationships/image" Target="../media/image2.png"/><Relationship Id="rId10" Type="http://schemas.openxmlformats.org/officeDocument/2006/relationships/image" Target="../media/image60.png"/><Relationship Id="rId19" Type="http://schemas.openxmlformats.org/officeDocument/2006/relationships/oleObject" Target="../embeddings/oleObject26.bin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34.wmf"/><Relationship Id="rId27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11" Type="http://schemas.openxmlformats.org/officeDocument/2006/relationships/image" Target="../media/image2.png"/><Relationship Id="rId5" Type="http://schemas.openxmlformats.org/officeDocument/2006/relationships/image" Target="../media/image47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10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2.png"/><Relationship Id="rId3" Type="http://schemas.openxmlformats.org/officeDocument/2006/relationships/audio" Target="../media/media6.m4a"/><Relationship Id="rId7" Type="http://schemas.openxmlformats.org/officeDocument/2006/relationships/image" Target="../media/image16.wmf"/><Relationship Id="rId12" Type="http://schemas.openxmlformats.org/officeDocument/2006/relationships/image" Target="../media/image20.png"/><Relationship Id="rId2" Type="http://schemas.microsoft.com/office/2007/relationships/media" Target="../media/media6.m4a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8.wmf"/><Relationship Id="rId5" Type="http://schemas.openxmlformats.org/officeDocument/2006/relationships/image" Target="../media/image19.png"/><Relationship Id="rId10" Type="http://schemas.openxmlformats.org/officeDocument/2006/relationships/oleObject" Target="../embeddings/oleObject3.bin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7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21.wmf"/><Relationship Id="rId18" Type="http://schemas.openxmlformats.org/officeDocument/2006/relationships/oleObject" Target="../embeddings/oleObject10.bin"/><Relationship Id="rId26" Type="http://schemas.openxmlformats.org/officeDocument/2006/relationships/image" Target="../media/image2.png"/><Relationship Id="rId3" Type="http://schemas.openxmlformats.org/officeDocument/2006/relationships/audio" Target="../media/media7.m4a"/><Relationship Id="rId21" Type="http://schemas.openxmlformats.org/officeDocument/2006/relationships/image" Target="../media/image25.wmf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23.wmf"/><Relationship Id="rId25" Type="http://schemas.openxmlformats.org/officeDocument/2006/relationships/image" Target="../media/image27.wmf"/><Relationship Id="rId2" Type="http://schemas.microsoft.com/office/2007/relationships/media" Target="../media/media7.m4a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1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20.wmf"/><Relationship Id="rId24" Type="http://schemas.openxmlformats.org/officeDocument/2006/relationships/oleObject" Target="../embeddings/oleObject13.bin"/><Relationship Id="rId5" Type="http://schemas.openxmlformats.org/officeDocument/2006/relationships/image" Target="../media/image29.png"/><Relationship Id="rId15" Type="http://schemas.openxmlformats.org/officeDocument/2006/relationships/image" Target="../media/image22.wmf"/><Relationship Id="rId23" Type="http://schemas.openxmlformats.org/officeDocument/2006/relationships/image" Target="../media/image26.wmf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24.wmf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9.wmf"/><Relationship Id="rId14" Type="http://schemas.openxmlformats.org/officeDocument/2006/relationships/oleObject" Target="../embeddings/oleObject8.bin"/><Relationship Id="rId22" Type="http://schemas.openxmlformats.org/officeDocument/2006/relationships/oleObject" Target="../embeddings/oleObject12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22.wmf"/><Relationship Id="rId18" Type="http://schemas.openxmlformats.org/officeDocument/2006/relationships/oleObject" Target="../embeddings/oleObject20.bin"/><Relationship Id="rId26" Type="http://schemas.openxmlformats.org/officeDocument/2006/relationships/image" Target="../media/image2.png"/><Relationship Id="rId3" Type="http://schemas.openxmlformats.org/officeDocument/2006/relationships/audio" Target="../media/media8.m4a"/><Relationship Id="rId21" Type="http://schemas.openxmlformats.org/officeDocument/2006/relationships/image" Target="../media/image26.wmf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24.wmf"/><Relationship Id="rId25" Type="http://schemas.openxmlformats.org/officeDocument/2006/relationships/image" Target="../media/image33.png"/><Relationship Id="rId2" Type="http://schemas.microsoft.com/office/2007/relationships/media" Target="../media/media8.m4a"/><Relationship Id="rId16" Type="http://schemas.openxmlformats.org/officeDocument/2006/relationships/oleObject" Target="../embeddings/oleObject19.bin"/><Relationship Id="rId20" Type="http://schemas.openxmlformats.org/officeDocument/2006/relationships/oleObject" Target="../embeddings/oleObject21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28.wmf"/><Relationship Id="rId24" Type="http://schemas.openxmlformats.org/officeDocument/2006/relationships/image" Target="../media/image40.png"/><Relationship Id="rId5" Type="http://schemas.openxmlformats.org/officeDocument/2006/relationships/image" Target="../media/image32.png"/><Relationship Id="rId15" Type="http://schemas.openxmlformats.org/officeDocument/2006/relationships/image" Target="../media/image23.wmf"/><Relationship Id="rId23" Type="http://schemas.openxmlformats.org/officeDocument/2006/relationships/image" Target="../media/image27.wmf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25.wmf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20.wmf"/><Relationship Id="rId14" Type="http://schemas.openxmlformats.org/officeDocument/2006/relationships/oleObject" Target="../embeddings/oleObject18.bin"/><Relationship Id="rId22" Type="http://schemas.openxmlformats.org/officeDocument/2006/relationships/oleObject" Target="../embeddings/oleObject22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audio" Target="../media/media9.m4a"/><Relationship Id="rId7" Type="http://schemas.openxmlformats.org/officeDocument/2006/relationships/image" Target="../media/image35.png"/><Relationship Id="rId2" Type="http://schemas.microsoft.com/office/2007/relationships/media" Target="../media/media9.m4a"/><Relationship Id="rId1" Type="http://schemas.openxmlformats.org/officeDocument/2006/relationships/vmlDrawing" Target="../drawings/vmlDrawing4.vml"/><Relationship Id="rId6" Type="http://schemas.openxmlformats.org/officeDocument/2006/relationships/image" Target="../media/image34.png"/><Relationship Id="rId11" Type="http://schemas.openxmlformats.org/officeDocument/2006/relationships/image" Target="../media/image2.png"/><Relationship Id="rId5" Type="http://schemas.openxmlformats.org/officeDocument/2006/relationships/image" Target="../media/image28.png"/><Relationship Id="rId10" Type="http://schemas.openxmlformats.org/officeDocument/2006/relationships/image" Target="../media/image36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acher">
            <a:extLst>
              <a:ext uri="{FF2B5EF4-FFF2-40B4-BE49-F238E27FC236}">
                <a16:creationId xmlns:a16="http://schemas.microsoft.com/office/drawing/2014/main" id="{55999741-3CB0-4E9F-9B1F-47F7BDC2D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76" y="0"/>
            <a:ext cx="12240000" cy="69066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8B3CD-9828-4280-95EC-5F9D73400FF8}"/>
              </a:ext>
            </a:extLst>
          </p:cNvPr>
          <p:cNvSpPr>
            <a:spLocks noGrp="1"/>
          </p:cNvSpPr>
          <p:nvPr>
            <p:ph type="ctrTitle"/>
          </p:nvPr>
        </p:nvSpPr>
        <p:spPr bwMode="white"/>
        <p:txBody>
          <a:bodyPr/>
          <a:lstStyle/>
          <a:p>
            <a:r>
              <a:rPr lang="id-ID" sz="4800" dirty="0" smtClean="0">
                <a:solidFill>
                  <a:schemeClr val="tx1"/>
                </a:solidFill>
              </a:rPr>
              <a:t>MATRIKS InVERS</a:t>
            </a:r>
            <a:endParaRPr lang="en-US" sz="48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192D9B22-CA63-4CDB-8957-40947F45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8C1723-6BE3-4292-90F2-43C7A22F50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2407627" y="1184031"/>
            <a:ext cx="7376746" cy="4149970"/>
            <a:chOff x="2989385" y="1679331"/>
            <a:chExt cx="7376746" cy="26816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FF9A4E4-33FF-4BA5-9A1C-6E8B73621BEB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7376746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9168D7F-9049-4135-9731-02DB8D3CD4C9}"/>
                </a:ext>
              </a:extLst>
            </p:cNvPr>
            <p:cNvCxnSpPr/>
            <p:nvPr/>
          </p:nvCxnSpPr>
          <p:spPr bwMode="white">
            <a:xfrm>
              <a:off x="10366130" y="1688123"/>
              <a:ext cx="0" cy="267286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19D412-8FFA-4958-A76C-EB9E1F690AD9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0" cy="26748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5B0E36-8696-452F-958E-984FBF104D99}"/>
                </a:ext>
              </a:extLst>
            </p:cNvPr>
            <p:cNvCxnSpPr/>
            <p:nvPr/>
          </p:nvCxnSpPr>
          <p:spPr bwMode="white">
            <a:xfrm>
              <a:off x="2989385" y="4354131"/>
              <a:ext cx="174087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3F49821-5888-450B-ABA1-D4D7B73EC2AB}"/>
                </a:ext>
              </a:extLst>
            </p:cNvPr>
            <p:cNvCxnSpPr/>
            <p:nvPr/>
          </p:nvCxnSpPr>
          <p:spPr bwMode="white">
            <a:xfrm>
              <a:off x="8625254" y="4360985"/>
              <a:ext cx="174087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2407627" y="5411347"/>
            <a:ext cx="737674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Definisi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d-ID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Invers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id-ID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Invers dengan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d-ID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Matriks Adjoin                                                               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id-ID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d-ID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Invers dengan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d-ID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Transformasi Baris Elementer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13294" y="1632684"/>
            <a:ext cx="13260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8000" dirty="0" smtClean="0">
                <a:solidFill>
                  <a:srgbClr val="FFC000"/>
                </a:solidFill>
              </a:rPr>
              <a:t>10</a:t>
            </a:r>
            <a:endParaRPr lang="en-US" sz="8000" dirty="0">
              <a:solidFill>
                <a:srgbClr val="FFC000"/>
              </a:solidFill>
            </a:endParaRPr>
          </a:p>
        </p:txBody>
      </p:sp>
      <p:pic>
        <p:nvPicPr>
          <p:cNvPr id="3" name="Suara 03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-8966" y="6501432"/>
            <a:ext cx="12239490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90523" y="6568441"/>
            <a:ext cx="9099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mtClean="0">
                <a:solidFill>
                  <a:srgbClr val="133E57"/>
                </a:solidFill>
              </a:rPr>
              <a:t>PROGRAM STUDI SARJANA TEKNIK INFORMATIKA ● FAKULTAS ILMU KOMPUTER ● UNIVERSITAS DIAN NUSWANTORO</a:t>
            </a:r>
            <a:endParaRPr lang="en-US" sz="1200" b="1">
              <a:solidFill>
                <a:srgbClr val="133E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51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6D27-68F1-47B9-A6E0-2CEAFAEB2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INVERS MATRIKS </a:t>
            </a:r>
            <a:r>
              <a:rPr lang="id-ID" sz="2400" dirty="0">
                <a:solidFill>
                  <a:schemeClr val="accent4">
                    <a:lumMod val="75000"/>
                  </a:schemeClr>
                </a:solidFill>
              </a:rPr>
              <a:t/>
            </a:r>
            <a:br>
              <a:rPr lang="id-ID" sz="24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D</a:t>
            </a:r>
            <a:r>
              <a:rPr lang="id-ID" sz="2400" dirty="0" smtClean="0">
                <a:solidFill>
                  <a:schemeClr val="accent4">
                    <a:lumMod val="75000"/>
                  </a:schemeClr>
                </a:solidFill>
              </a:rPr>
              <a:t>ENGAN TRANSFORMASI BARIS ELEMENTER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05584" y="1376883"/>
            <a:ext cx="99531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P</a:t>
            </a:r>
            <a:r>
              <a:rPr lang="id-ID" dirty="0" smtClean="0"/>
              <a:t>ada kali ini kita menentukan matriks invers dengan menggunakan transformasi baris elementer.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dirty="0" smtClean="0"/>
              <a:t>Memindahkan matriks identitas sebelah kanan ke sebelah kiri menggunakan operasi baris elementer.</a:t>
            </a:r>
            <a:endParaRPr lang="en-US" dirty="0"/>
          </a:p>
        </p:txBody>
      </p:sp>
      <p:sp>
        <p:nvSpPr>
          <p:cNvPr id="15" name="AutoShape 93" descr="M_{ij}"/>
          <p:cNvSpPr>
            <a:spLocks noChangeAspect="1" noChangeArrowheads="1"/>
          </p:cNvSpPr>
          <p:nvPr/>
        </p:nvSpPr>
        <p:spPr bwMode="auto">
          <a:xfrm>
            <a:off x="927100" y="-84138"/>
            <a:ext cx="219075" cy="27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790554" y="2616002"/>
                <a:ext cx="1718759" cy="467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554" y="2616002"/>
                <a:ext cx="1718759" cy="4675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36365" y="2669815"/>
                <a:ext cx="23887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dirty="0" smtClean="0"/>
                  <a:t>Contoh matriks </a:t>
                </a:r>
                <a14:m>
                  <m:oMath xmlns:m="http://schemas.openxmlformats.org/officeDocument/2006/math">
                    <m:r>
                      <a:rPr lang="id-ID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d-ID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</m:oMath>
                </a14:m>
                <a:r>
                  <a:rPr lang="id-ID" dirty="0" smtClean="0"/>
                  <a:t>: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365" y="2669815"/>
                <a:ext cx="238879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296" t="-9836" r="-102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1956" y="3831318"/>
                <a:ext cx="2149435" cy="461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d-ID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d-ID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6" y="3831318"/>
                <a:ext cx="2149435" cy="4619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57030" y="3718706"/>
                <a:ext cx="1379544" cy="677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id-ID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d-ID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d-ID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id-ID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d-ID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d-ID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030" y="3718706"/>
                <a:ext cx="1379544" cy="67755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106465" y="3590830"/>
                <a:ext cx="1605119" cy="9270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id-ID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d-ID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d-ID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id-ID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d-ID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d-ID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id-ID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d-ID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d-ID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id-ID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d-ID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num>
                                  <m:den>
                                    <m:r>
                                      <a:rPr lang="id-ID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465" y="3590830"/>
                <a:ext cx="1605119" cy="92704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376365" y="3715607"/>
                <a:ext cx="1725793" cy="677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id-ID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d-ID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d-ID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id-ID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d-ID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num>
                                  <m:den>
                                    <m:r>
                                      <a:rPr lang="id-ID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365" y="3715607"/>
                <a:ext cx="1725793" cy="67749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534307" y="3823360"/>
                <a:ext cx="2496453" cy="461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307" y="3823360"/>
                <a:ext cx="2496453" cy="4619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7" idx="3"/>
            <a:endCxn id="22" idx="1"/>
          </p:cNvCxnSpPr>
          <p:nvPr/>
        </p:nvCxnSpPr>
        <p:spPr>
          <a:xfrm flipV="1">
            <a:off x="2201391" y="4057485"/>
            <a:ext cx="755639" cy="4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4" idx="3"/>
            <a:endCxn id="25" idx="1"/>
          </p:cNvCxnSpPr>
          <p:nvPr/>
        </p:nvCxnSpPr>
        <p:spPr>
          <a:xfrm flipV="1">
            <a:off x="9102158" y="4054353"/>
            <a:ext cx="4321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2" idx="3"/>
            <a:endCxn id="23" idx="1"/>
          </p:cNvCxnSpPr>
          <p:nvPr/>
        </p:nvCxnSpPr>
        <p:spPr>
          <a:xfrm flipV="1">
            <a:off x="4336574" y="4054355"/>
            <a:ext cx="769891" cy="3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3" idx="3"/>
            <a:endCxn id="24" idx="1"/>
          </p:cNvCxnSpPr>
          <p:nvPr/>
        </p:nvCxnSpPr>
        <p:spPr>
          <a:xfrm flipV="1">
            <a:off x="6711584" y="4054354"/>
            <a:ext cx="6647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315679" y="3399902"/>
                <a:ext cx="48763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679" y="3399902"/>
                <a:ext cx="487633" cy="51860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249827" y="3516200"/>
                <a:ext cx="9870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−5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827" y="3516200"/>
                <a:ext cx="987001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4321" r="-185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640662" y="3461334"/>
                <a:ext cx="8587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662" y="3461334"/>
                <a:ext cx="858760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4965" r="-212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9061546" y="3506557"/>
                <a:ext cx="4544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1546" y="3506557"/>
                <a:ext cx="454483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9333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7869590" y="5454565"/>
                <a:ext cx="1718759" cy="467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d-ID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590" y="5454565"/>
                <a:ext cx="1718759" cy="467564"/>
              </a:xfrm>
              <a:prstGeom prst="rect">
                <a:avLst/>
              </a:prstGeom>
              <a:blipFill>
                <a:blip r:embed="rId1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10435087" y="4450461"/>
            <a:ext cx="19898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Proses berhenti setelah matriks sebelah kiri menjadi matriks identitas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4467616" y="5531495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/>
              <a:t>Jadi matriks inversnya adalah: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877085" y="4401090"/>
                <a:ext cx="1311417" cy="611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 smtClean="0"/>
                  <a:t>Baris pertama kalikan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d-ID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d-ID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085" y="4401090"/>
                <a:ext cx="1311417" cy="611962"/>
              </a:xfrm>
              <a:prstGeom prst="rect">
                <a:avLst/>
              </a:prstGeom>
              <a:blipFill rotWithShape="0">
                <a:blip r:embed="rId16"/>
                <a:stretch>
                  <a:fillRect l="-1395" t="-2000" r="-3256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/>
          <p:cNvSpPr txBox="1"/>
          <p:nvPr/>
        </p:nvSpPr>
        <p:spPr>
          <a:xfrm>
            <a:off x="4074987" y="4437589"/>
            <a:ext cx="1311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Baris kedua dikurangi 5 kali baris pertama</a:t>
            </a:r>
            <a:endParaRPr lang="en-US" sz="1400" dirty="0"/>
          </a:p>
        </p:txBody>
      </p:sp>
      <p:sp>
        <p:nvSpPr>
          <p:cNvPr id="70" name="TextBox 69"/>
          <p:cNvSpPr txBox="1"/>
          <p:nvPr/>
        </p:nvSpPr>
        <p:spPr>
          <a:xfrm>
            <a:off x="6558173" y="4426888"/>
            <a:ext cx="13114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Baris satu dikurangi baris kedua</a:t>
            </a:r>
            <a:endParaRPr lang="en-US" sz="1400" dirty="0"/>
          </a:p>
        </p:txBody>
      </p:sp>
      <p:sp>
        <p:nvSpPr>
          <p:cNvPr id="71" name="TextBox 70"/>
          <p:cNvSpPr txBox="1"/>
          <p:nvPr/>
        </p:nvSpPr>
        <p:spPr>
          <a:xfrm>
            <a:off x="8673890" y="4437588"/>
            <a:ext cx="1311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Baris kedua dikali 2</a:t>
            </a:r>
            <a:endParaRPr lang="en-US" sz="1400" dirty="0"/>
          </a:p>
        </p:txBody>
      </p:sp>
      <p:pic>
        <p:nvPicPr>
          <p:cNvPr id="3" name="Suara 04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-8965" y="6491807"/>
            <a:ext cx="12200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690523" y="6558816"/>
            <a:ext cx="9099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mtClean="0">
                <a:solidFill>
                  <a:srgbClr val="133E57"/>
                </a:solidFill>
              </a:rPr>
              <a:t>PROGRAM STUDI SARJANA TEKNIK INFORMATIKA ● FAKULTAS ILMU KOMPUTER ● UNIVERSITAS DIAN NUSWANTORO</a:t>
            </a:r>
            <a:endParaRPr lang="en-US" sz="1200" b="1">
              <a:solidFill>
                <a:srgbClr val="133E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49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6D27-68F1-47B9-A6E0-2CEAFAEB2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INVERS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MATRIKS</a:t>
            </a:r>
            <a:r>
              <a:rPr lang="id-ID" sz="24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id-ID" sz="2400" dirty="0">
                <a:solidFill>
                  <a:schemeClr val="accent4">
                    <a:lumMod val="75000"/>
                  </a:schemeClr>
                </a:solidFill>
              </a:rPr>
              <a:t/>
            </a:r>
            <a:br>
              <a:rPr lang="id-ID" sz="24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D</a:t>
            </a:r>
            <a:r>
              <a:rPr lang="id-ID" sz="2400" dirty="0" smtClean="0">
                <a:solidFill>
                  <a:schemeClr val="accent4">
                    <a:lumMod val="75000"/>
                  </a:schemeClr>
                </a:solidFill>
              </a:rPr>
              <a:t>ENGAN TRANSFORMASI BARIS ELEMENTER (lanjutan)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5" name="AutoShape 93" descr="M_{ij}"/>
          <p:cNvSpPr>
            <a:spLocks noChangeAspect="1" noChangeArrowheads="1"/>
          </p:cNvSpPr>
          <p:nvPr/>
        </p:nvSpPr>
        <p:spPr bwMode="auto">
          <a:xfrm>
            <a:off x="927100" y="-84138"/>
            <a:ext cx="219075" cy="27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237231" y="1572359"/>
                <a:ext cx="23887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dirty="0" smtClean="0"/>
                  <a:t>Contoh matriks </a:t>
                </a:r>
                <a14:m>
                  <m:oMath xmlns:m="http://schemas.openxmlformats.org/officeDocument/2006/math">
                    <m:r>
                      <a:rPr lang="id-ID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id-ID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id-ID" dirty="0" smtClean="0"/>
                  <a:t>:</a:t>
                </a:r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231" y="1572359"/>
                <a:ext cx="238879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041" t="-9836" r="-127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729666" y="1370661"/>
                <a:ext cx="1532920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666" y="1370661"/>
                <a:ext cx="1532920" cy="73257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036637" y="2719661"/>
                <a:ext cx="29250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d-ID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d-ID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637" y="2719661"/>
                <a:ext cx="2925096" cy="73257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446924" y="2673494"/>
                <a:ext cx="2645724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d-ID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d-ID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924" y="2673494"/>
                <a:ext cx="2645724" cy="82490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575733" y="2673431"/>
                <a:ext cx="2818849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d-ID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d-ID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733" y="2673431"/>
                <a:ext cx="2818849" cy="82496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662295" y="3856779"/>
                <a:ext cx="2645724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d-ID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d-ID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295" y="3856779"/>
                <a:ext cx="2645724" cy="82496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325363" y="3864686"/>
                <a:ext cx="2991973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d-ID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d-ID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d-ID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363" y="3864686"/>
                <a:ext cx="2991973" cy="82496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27100" y="3851200"/>
                <a:ext cx="2991973" cy="830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d-ID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id-ID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00" y="3851200"/>
                <a:ext cx="2991973" cy="83054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036103" y="5080714"/>
                <a:ext cx="2773965" cy="830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d-ID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13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id-ID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103" y="5080714"/>
                <a:ext cx="2773965" cy="83054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315497" y="5083503"/>
                <a:ext cx="3758145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d-ID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−40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16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13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id-ID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497" y="5083503"/>
                <a:ext cx="3758145" cy="82496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30" idx="3"/>
            <a:endCxn id="3" idx="1"/>
          </p:cNvCxnSpPr>
          <p:nvPr/>
        </p:nvCxnSpPr>
        <p:spPr>
          <a:xfrm flipV="1">
            <a:off x="3961733" y="3085947"/>
            <a:ext cx="4851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1"/>
          </p:cNvCxnSpPr>
          <p:nvPr/>
        </p:nvCxnSpPr>
        <p:spPr>
          <a:xfrm>
            <a:off x="6949440" y="3085915"/>
            <a:ext cx="6262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2"/>
            <a:endCxn id="8" idx="0"/>
          </p:cNvCxnSpPr>
          <p:nvPr/>
        </p:nvCxnSpPr>
        <p:spPr>
          <a:xfrm flipH="1">
            <a:off x="8985157" y="3498400"/>
            <a:ext cx="1" cy="358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1"/>
            <a:endCxn id="9" idx="3"/>
          </p:cNvCxnSpPr>
          <p:nvPr/>
        </p:nvCxnSpPr>
        <p:spPr>
          <a:xfrm flipH="1">
            <a:off x="7317336" y="4269264"/>
            <a:ext cx="344959" cy="7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9" idx="1"/>
            <a:endCxn id="10" idx="3"/>
          </p:cNvCxnSpPr>
          <p:nvPr/>
        </p:nvCxnSpPr>
        <p:spPr>
          <a:xfrm flipH="1" flipV="1">
            <a:off x="3919073" y="4266474"/>
            <a:ext cx="406290" cy="1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0" idx="2"/>
            <a:endCxn id="11" idx="0"/>
          </p:cNvCxnSpPr>
          <p:nvPr/>
        </p:nvCxnSpPr>
        <p:spPr>
          <a:xfrm flipH="1">
            <a:off x="2423086" y="4681748"/>
            <a:ext cx="1" cy="398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1" idx="3"/>
            <a:endCxn id="12" idx="1"/>
          </p:cNvCxnSpPr>
          <p:nvPr/>
        </p:nvCxnSpPr>
        <p:spPr>
          <a:xfrm>
            <a:off x="3810068" y="5495988"/>
            <a:ext cx="505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385129"/>
              </p:ext>
            </p:extLst>
          </p:nvPr>
        </p:nvGraphicFramePr>
        <p:xfrm>
          <a:off x="3906838" y="2435225"/>
          <a:ext cx="69850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4" name="Equation" r:id="rId15" imgW="355320" imgH="241200" progId="Equation.3">
                  <p:embed/>
                </p:oleObj>
              </mc:Choice>
              <mc:Fallback>
                <p:oleObj name="Equation" r:id="rId15" imgW="3553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6838" y="2435225"/>
                        <a:ext cx="69850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5631984"/>
              </p:ext>
            </p:extLst>
          </p:nvPr>
        </p:nvGraphicFramePr>
        <p:xfrm>
          <a:off x="7073900" y="2468563"/>
          <a:ext cx="696913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5" name="Equation" r:id="rId17" imgW="355320" imgH="253800" progId="Equation.3">
                  <p:embed/>
                </p:oleObj>
              </mc:Choice>
              <mc:Fallback>
                <p:oleObj name="Equation" r:id="rId17" imgW="3553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3900" y="2468563"/>
                        <a:ext cx="696913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172592"/>
              </p:ext>
            </p:extLst>
          </p:nvPr>
        </p:nvGraphicFramePr>
        <p:xfrm>
          <a:off x="7177088" y="3582988"/>
          <a:ext cx="600075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6" name="Equation" r:id="rId19" imgW="304560" imgH="253800" progId="Equation.3">
                  <p:embed/>
                </p:oleObj>
              </mc:Choice>
              <mc:Fallback>
                <p:oleObj name="Equation" r:id="rId19" imgW="3045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7088" y="3582988"/>
                        <a:ext cx="600075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174917"/>
              </p:ext>
            </p:extLst>
          </p:nvPr>
        </p:nvGraphicFramePr>
        <p:xfrm>
          <a:off x="3797300" y="3616325"/>
          <a:ext cx="700088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7" name="Equation" r:id="rId21" imgW="355320" imgH="241200" progId="Equation.3">
                  <p:embed/>
                </p:oleObj>
              </mc:Choice>
              <mc:Fallback>
                <p:oleObj name="Equation" r:id="rId21" imgW="3553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7300" y="3616325"/>
                        <a:ext cx="700088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007793"/>
              </p:ext>
            </p:extLst>
          </p:nvPr>
        </p:nvGraphicFramePr>
        <p:xfrm>
          <a:off x="1778000" y="4567238"/>
          <a:ext cx="600075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8" name="Equation" r:id="rId23" imgW="304560" imgH="253800" progId="Equation.3">
                  <p:embed/>
                </p:oleObj>
              </mc:Choice>
              <mc:Fallback>
                <p:oleObj name="Equation" r:id="rId23" imgW="3045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0" y="4567238"/>
                        <a:ext cx="600075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629186"/>
              </p:ext>
            </p:extLst>
          </p:nvPr>
        </p:nvGraphicFramePr>
        <p:xfrm>
          <a:off x="3771900" y="4962525"/>
          <a:ext cx="6731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9" name="Equation" r:id="rId25" imgW="342720" imgH="253800" progId="Equation.3">
                  <p:embed/>
                </p:oleObj>
              </mc:Choice>
              <mc:Fallback>
                <p:oleObj name="Equation" r:id="rId25" imgW="3427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1900" y="4962525"/>
                        <a:ext cx="6731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8706625" y="5357616"/>
                <a:ext cx="2470505" cy="7326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−40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16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13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id-ID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625" y="5357616"/>
                <a:ext cx="2470505" cy="732636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/>
          <p:cNvSpPr txBox="1"/>
          <p:nvPr/>
        </p:nvSpPr>
        <p:spPr>
          <a:xfrm>
            <a:off x="8579071" y="4969624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/>
              <a:t>Jadi matriks inversnya adalah:</a:t>
            </a:r>
            <a:endParaRPr lang="en-US" dirty="0"/>
          </a:p>
        </p:txBody>
      </p:sp>
      <p:pic>
        <p:nvPicPr>
          <p:cNvPr id="4" name="Suara 04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-8965" y="6491807"/>
            <a:ext cx="12200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690523" y="6558816"/>
            <a:ext cx="9099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mtClean="0">
                <a:solidFill>
                  <a:srgbClr val="133E57"/>
                </a:solidFill>
              </a:rPr>
              <a:t>PROGRAM STUDI SARJANA TEKNIK INFORMATIKA ● FAKULTAS ILMU KOMPUTER ● UNIVERSITAS DIAN NUSWANTORO</a:t>
            </a:r>
            <a:endParaRPr lang="en-US" sz="1200" b="1">
              <a:solidFill>
                <a:srgbClr val="133E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31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CB86D27-68F1-47B9-A6E0-2CEAFAEB2F41}"/>
              </a:ext>
            </a:extLst>
          </p:cNvPr>
          <p:cNvSpPr txBox="1">
            <a:spLocks/>
          </p:cNvSpPr>
          <p:nvPr/>
        </p:nvSpPr>
        <p:spPr>
          <a:xfrm>
            <a:off x="678814" y="358646"/>
            <a:ext cx="10441903" cy="865036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2400" dirty="0" smtClean="0">
                <a:solidFill>
                  <a:schemeClr val="accent4">
                    <a:lumMod val="75000"/>
                  </a:schemeClr>
                </a:solidFill>
              </a:rPr>
              <a:t>SOAL LATIHAN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89448" y="791164"/>
                <a:ext cx="8462682" cy="43438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id-ID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1. Apakah </a:t>
                </a:r>
                <a:r>
                  <a:rPr lang="id-ID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matriks berikut memiliki invers? Jika ya tentukan matriks inversnya </a:t>
                </a:r>
                <a:r>
                  <a:rPr lang="id-ID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menggunakan matriks adjoin.</a:t>
                </a:r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id-ID" dirty="0" smtClean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id-ID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id-ID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d-ID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d-ID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d-ID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id-ID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id-ID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d-ID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id-ID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id-ID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d-ID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d-ID" sz="1600" dirty="0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		</a:t>
                </a:r>
                <a14:m>
                  <m:oMath xmlns:m="http://schemas.openxmlformats.org/officeDocument/2006/math">
                    <m:r>
                      <a:rPr lang="id-ID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id-ID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d-ID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d-ID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id-ID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id-ID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d-ID" dirty="0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id-ID" sz="16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𝑍</m:t>
                    </m:r>
                    <m:r>
                      <a:rPr lang="id-ID" sz="16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d-ID" sz="1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d-ID" sz="1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id-ID" sz="1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id-ID" sz="1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d-ID" sz="1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id-ID" sz="1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id-ID" sz="1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id-ID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d-ID" sz="1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id-ID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id-ID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2. Apakah 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kedua matriks berikut saling invers? Buktikan.</a:t>
                </a:r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0"/>
                  </a:spcAft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id-ID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id-ID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d-ID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d-ID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</m:e>
                          </m:mr>
                          <m:mr>
                            <m:e>
                              <m:r>
                                <a:rPr lang="id-ID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d-ID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dan</a:t>
                </a:r>
                <a:r>
                  <a:rPr lang="id-ID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id-ID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d-ID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id-ID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id-ID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id-ID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id-ID" sz="1600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0"/>
                  </a:spcAft>
                  <a:buFont typeface="+mj-lt"/>
                  <a:buAutoNum type="alphaLcParenR"/>
                </a:pPr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0"/>
                  </a:spcAft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id-ID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id-ID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d-ID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d-ID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id-ID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id-ID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dan </a:t>
                </a:r>
                <a14:m>
                  <m:oMath xmlns:m="http://schemas.openxmlformats.org/officeDocument/2006/math">
                    <m:r>
                      <a:rPr lang="id-ID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id-ID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d-ID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d-ID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id-ID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d-ID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id-ID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0"/>
                  </a:spcAft>
                  <a:buFont typeface="+mj-lt"/>
                  <a:buAutoNum type="alphaLcParenR"/>
                </a:pPr>
                <a:endParaRPr lang="id-ID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id-ID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3. Tentukan invers dari matriks berikut dengan operasi baris elementer.</a:t>
                </a:r>
              </a:p>
              <a:p>
                <a:pPr lvl="0"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id-ID" sz="1600" dirty="0" smtClean="0">
                    <a:ea typeface="Calibri" panose="020F0502020204030204" pitchFamily="34" charset="0"/>
                    <a:cs typeface="Times New Roman" panose="02020603050405020304" pitchFamily="18" charset="0"/>
                  </a:rPr>
                  <a:t>					</a:t>
                </a:r>
                <a14:m>
                  <m:oMath xmlns:m="http://schemas.openxmlformats.org/officeDocument/2006/math">
                    <m:r>
                      <a:rPr lang="id-ID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id-ID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d-ID" sz="1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d-ID" sz="1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id-ID" sz="1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id-ID" sz="1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d-ID" sz="1600" dirty="0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	dan		 </a:t>
                </a:r>
                <a14:m>
                  <m:oMath xmlns:m="http://schemas.openxmlformats.org/officeDocument/2006/math">
                    <m:r>
                      <a:rPr lang="id-ID" sz="16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id-ID" sz="16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d-ID" sz="1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id-ID" sz="1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id-ID" sz="1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d-ID" sz="1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448" y="791164"/>
                <a:ext cx="8462682" cy="4343818"/>
              </a:xfrm>
              <a:prstGeom prst="rect">
                <a:avLst/>
              </a:prstGeom>
              <a:blipFill rotWithShape="0">
                <a:blip r:embed="rId4"/>
                <a:stretch>
                  <a:fillRect l="-648" t="-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Suara 05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8965" y="6491807"/>
            <a:ext cx="12200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90523" y="6558816"/>
            <a:ext cx="9099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mtClean="0">
                <a:solidFill>
                  <a:srgbClr val="133E57"/>
                </a:solidFill>
              </a:rPr>
              <a:t>PROGRAM STUDI SARJANA TEKNIK INFORMATIKA ● FAKULTAS ILMU KOMPUTER ● UNIVERSITAS DIAN NUSWANTORO</a:t>
            </a:r>
            <a:endParaRPr lang="en-US" sz="1200" b="1">
              <a:solidFill>
                <a:srgbClr val="133E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1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85446" y="2891118"/>
            <a:ext cx="2695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 smtClean="0"/>
              <a:t>TERIMA KASIH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-8965" y="6491807"/>
            <a:ext cx="12200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90523" y="6558816"/>
            <a:ext cx="9099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mtClean="0">
                <a:solidFill>
                  <a:srgbClr val="133E57"/>
                </a:solidFill>
              </a:rPr>
              <a:t>PROGRAM STUDI SARJANA TEKNIK INFORMATIKA ● FAKULTAS ILMU KOMPUTER ● UNIVERSITAS DIAN NUSWANTORO</a:t>
            </a:r>
            <a:endParaRPr lang="en-US" sz="1200" b="1">
              <a:solidFill>
                <a:srgbClr val="133E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97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6D27-68F1-47B9-A6E0-2CEAFAEB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523" y="498571"/>
            <a:ext cx="3833906" cy="2278772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tx1"/>
                </a:solidFill>
              </a:rPr>
              <a:t>MATERI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9523" y="1072390"/>
            <a:ext cx="4136608" cy="148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Definisi</a:t>
            </a:r>
            <a:r>
              <a:rPr lang="id-ID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invers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id-ID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Menghitung invers dengan adjoin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id-ID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Menghitung invers dengan transformasi baris elementer</a:t>
            </a:r>
          </a:p>
        </p:txBody>
      </p:sp>
      <p:sp>
        <p:nvSpPr>
          <p:cNvPr id="3" name="Rectangle 2"/>
          <p:cNvSpPr/>
          <p:nvPr/>
        </p:nvSpPr>
        <p:spPr>
          <a:xfrm>
            <a:off x="529523" y="4188456"/>
            <a:ext cx="4468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 smtClean="0">
                <a:latin typeface="Calibri" panose="020F0502020204030204" pitchFamily="34" charset="0"/>
                <a:ea typeface="Calibri" panose="020F0502020204030204" pitchFamily="34" charset="0"/>
              </a:rPr>
              <a:t>Agar mahasiswa mempunyai pengetahuan dasar dan memahami konsep-konsep tentang matriks invers dan cara menghitung matriksnya.</a:t>
            </a:r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CB86D27-68F1-47B9-A6E0-2CEAFAEB2F41}"/>
              </a:ext>
            </a:extLst>
          </p:cNvPr>
          <p:cNvSpPr txBox="1">
            <a:spLocks/>
          </p:cNvSpPr>
          <p:nvPr/>
        </p:nvSpPr>
        <p:spPr>
          <a:xfrm>
            <a:off x="529523" y="3493330"/>
            <a:ext cx="3833906" cy="22787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tx1"/>
                </a:solidFill>
              </a:rPr>
              <a:t>TUJUAN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65106" y="5019453"/>
            <a:ext cx="2813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 smtClean="0"/>
              <a:t>Sumber: </a:t>
            </a:r>
            <a:r>
              <a:rPr lang="en-US" dirty="0"/>
              <a:t>shorturl.at/</a:t>
            </a:r>
            <a:r>
              <a:rPr lang="en-US" dirty="0" err="1"/>
              <a:t>amtIY</a:t>
            </a:r>
            <a:endParaRPr lang="en-US" dirty="0"/>
          </a:p>
        </p:txBody>
      </p:sp>
      <p:pic>
        <p:nvPicPr>
          <p:cNvPr id="21506" name="Picture 2" descr="Renzo's Math 46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009" y="998298"/>
            <a:ext cx="4821049" cy="391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uara 04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8965" y="6491807"/>
            <a:ext cx="12200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90523" y="6558816"/>
            <a:ext cx="9099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mtClean="0">
                <a:solidFill>
                  <a:srgbClr val="133E57"/>
                </a:solidFill>
              </a:rPr>
              <a:t>PROGRAM STUDI SARJANA TEKNIK INFORMATIKA ● FAKULTAS ILMU KOMPUTER ● UNIVERSITAS DIAN NUSWANTORO</a:t>
            </a:r>
            <a:endParaRPr lang="en-US" sz="1200" b="1">
              <a:solidFill>
                <a:srgbClr val="133E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64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6D27-68F1-47B9-A6E0-2CEAFAEB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15" y="358646"/>
            <a:ext cx="3833906" cy="2278772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PENGERTIAN</a:t>
            </a:r>
            <a:r>
              <a:rPr lang="id-ID" sz="2400" dirty="0" smtClean="0">
                <a:solidFill>
                  <a:schemeClr val="accent4">
                    <a:lumMod val="75000"/>
                  </a:schemeClr>
                </a:solidFill>
              </a:rPr>
              <a:t> MATRIX INVERS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1"/>
              <p:cNvSpPr txBox="1">
                <a:spLocks/>
              </p:cNvSpPr>
              <p:nvPr/>
            </p:nvSpPr>
            <p:spPr>
              <a:xfrm>
                <a:off x="5310157" y="874926"/>
                <a:ext cx="6341171" cy="4598027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rmAutofit lnSpcReduction="10000"/>
              </a:bodyPr>
              <a:lstStyle>
                <a:lvl1pPr marL="283464" indent="-283464" algn="l" defTabSz="914400" rtl="0" eaLnBrk="1" latinLnBrk="0" hangingPunct="1">
                  <a:lnSpc>
                    <a:spcPct val="112000"/>
                  </a:lnSpc>
                  <a:spcBef>
                    <a:spcPts val="900"/>
                  </a:spcBef>
                  <a:buFont typeface="Arial" panose="020B0604020202020204" pitchFamily="34" charset="0"/>
                  <a:buChar char="•"/>
                  <a:defRPr sz="280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83464" algn="l" defTabSz="914400" rtl="0" eaLnBrk="1" latinLnBrk="0" hangingPunct="1">
                  <a:lnSpc>
                    <a:spcPct val="112000"/>
                  </a:lnSpc>
                  <a:spcBef>
                    <a:spcPts val="900"/>
                  </a:spcBef>
                  <a:buFont typeface="Corbel" panose="020B0503020204020204" pitchFamily="34" charset="0"/>
                  <a:buChar char="–"/>
                  <a:defRPr sz="180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83464" algn="l" defTabSz="914400" rtl="0" eaLnBrk="1" latinLnBrk="0" hangingPunct="1">
                  <a:lnSpc>
                    <a:spcPct val="112000"/>
                  </a:lnSpc>
                  <a:spcBef>
                    <a:spcPts val="900"/>
                  </a:spcBef>
                  <a:buFont typeface="Arial" panose="020B0604020202020204" pitchFamily="34" charset="0"/>
                  <a:buChar char="•"/>
                  <a:defRPr sz="160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83464" algn="l" defTabSz="914400" rtl="0" eaLnBrk="1" latinLnBrk="0" hangingPunct="1">
                  <a:lnSpc>
                    <a:spcPct val="112000"/>
                  </a:lnSpc>
                  <a:spcBef>
                    <a:spcPts val="900"/>
                  </a:spcBef>
                  <a:buFont typeface="Corbel" panose="020B0503020204020204" pitchFamily="34" charset="0"/>
                  <a:buChar char="–"/>
                  <a:defRPr sz="140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83464" algn="l" defTabSz="914400" rtl="0" eaLnBrk="1" latinLnBrk="0" hangingPunct="1">
                  <a:lnSpc>
                    <a:spcPct val="112000"/>
                  </a:lnSpc>
                  <a:spcBef>
                    <a:spcPts val="900"/>
                  </a:spcBef>
                  <a:buFont typeface="Arial" panose="020B0604020202020204" pitchFamily="34" charset="0"/>
                  <a:buChar char="•"/>
                  <a:defRPr sz="1400" i="1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83464" algn="l" defTabSz="914400" rtl="0" eaLnBrk="1" latinLnBrk="0" hangingPunct="1">
                  <a:lnSpc>
                    <a:spcPct val="112000"/>
                  </a:lnSpc>
                  <a:spcBef>
                    <a:spcPts val="1300"/>
                  </a:spcBef>
                  <a:buFont typeface="Corbel" panose="020B0503020204020204" pitchFamily="34" charset="0"/>
                  <a:buChar char="–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83464" algn="l" defTabSz="914400" rtl="0" eaLnBrk="1" latinLnBrk="0" hangingPunct="1">
                  <a:lnSpc>
                    <a:spcPct val="112000"/>
                  </a:lnSpc>
                  <a:spcBef>
                    <a:spcPts val="1300"/>
                  </a:spcBef>
                  <a:buFont typeface="Arial" panose="020B0604020202020204" pitchFamily="34" charset="0"/>
                  <a:buChar char="•"/>
                  <a:defRPr sz="1400" i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83464" algn="l" defTabSz="914400" rtl="0" eaLnBrk="1" latinLnBrk="0" hangingPunct="1">
                  <a:lnSpc>
                    <a:spcPct val="112000"/>
                  </a:lnSpc>
                  <a:spcBef>
                    <a:spcPts val="1300"/>
                  </a:spcBef>
                  <a:buFont typeface="Corbel" panose="020B0503020204020204" pitchFamily="34" charset="0"/>
                  <a:buChar char="–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83464" algn="l" defTabSz="914400" rtl="0" eaLnBrk="1" latinLnBrk="0" hangingPunct="1">
                  <a:lnSpc>
                    <a:spcPct val="112000"/>
                  </a:lnSpc>
                  <a:spcBef>
                    <a:spcPts val="1300"/>
                  </a:spcBef>
                  <a:buFont typeface="Arial" panose="020B0604020202020204" pitchFamily="34" charset="0"/>
                  <a:buChar char="•"/>
                  <a:defRPr sz="1400" i="1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smtClean="0"/>
                  <a:t>S</a:t>
                </a:r>
                <a:r>
                  <a:rPr lang="id-ID" sz="2000" dirty="0" smtClean="0"/>
                  <a:t>ebuah matriks bujur sangkar </a:t>
                </a:r>
                <a14:m>
                  <m:oMath xmlns:m="http://schemas.openxmlformats.org/officeDocument/2006/math">
                    <m:r>
                      <a:rPr lang="id-ID" sz="20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d-ID" sz="2000" dirty="0" smtClean="0"/>
                  <a:t> berordo </a:t>
                </a:r>
                <a14:m>
                  <m:oMath xmlns:m="http://schemas.openxmlformats.org/officeDocument/2006/math">
                    <m:r>
                      <a:rPr lang="id-ID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id-ID" sz="2000" dirty="0" smtClean="0"/>
                  <a:t> disebut mempunyai invers bila ada suatu matriks </a:t>
                </a:r>
                <a14:m>
                  <m:oMath xmlns:m="http://schemas.openxmlformats.org/officeDocument/2006/math">
                    <m:r>
                      <a:rPr lang="id-ID" sz="20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id-ID" sz="2000" dirty="0" smtClean="0"/>
                  <a:t> sehingga </a:t>
                </a:r>
                <a14:m>
                  <m:oMath xmlns:m="http://schemas.openxmlformats.org/officeDocument/2006/math">
                    <m:r>
                      <a:rPr lang="id-ID" sz="2000" i="1" dirty="0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id-ID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d-ID" sz="2000" i="1" dirty="0" smtClean="0">
                        <a:latin typeface="Cambria Math" panose="02040503050406030204" pitchFamily="18" charset="0"/>
                      </a:rPr>
                      <m:t>𝐵𝐴</m:t>
                    </m:r>
                    <m:r>
                      <a:rPr lang="id-ID" sz="200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d-ID" sz="2000" dirty="0" smtClean="0"/>
                  <a:t>I.</a:t>
                </a:r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</a:pPr>
                <a:endParaRPr lang="id-ID" sz="2000" dirty="0"/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id-ID" sz="2000" dirty="0" smtClean="0"/>
                  <a:t>Matriks </a:t>
                </a:r>
                <a14:m>
                  <m:oMath xmlns:m="http://schemas.openxmlformats.org/officeDocument/2006/math">
                    <m:r>
                      <a:rPr lang="id-ID" sz="20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id-ID" sz="2000" dirty="0" smtClean="0"/>
                  <a:t> disebut matriks invers </a:t>
                </a:r>
                <a14:m>
                  <m:oMath xmlns:m="http://schemas.openxmlformats.org/officeDocument/2006/math">
                    <m:r>
                      <a:rPr lang="id-ID" sz="20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d-ID" sz="2000" dirty="0" smtClean="0"/>
                  <a:t> ditulis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d-ID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id-ID" sz="2000" dirty="0" smtClean="0"/>
                  <a:t>, merupakan matriks bujur sangkar berordo </a:t>
                </a:r>
                <a14:m>
                  <m:oMath xmlns:m="http://schemas.openxmlformats.org/officeDocument/2006/math">
                    <m:r>
                      <a:rPr lang="id-ID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d-ID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id-ID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id-ID" sz="2000" dirty="0" smtClean="0"/>
                  <a:t>. Invers sebuah matriks bersifat unik dan berlaku sifat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d-ID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id-ID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d-ID" sz="2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d-ID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id-ID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d-ID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d-ID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id-ID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id-ID" sz="2000" b="0" dirty="0" smtClean="0"/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</a:pPr>
                <a:endParaRPr lang="id-ID" sz="2000" dirty="0" smtClean="0"/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id-ID" sz="2000" dirty="0" smtClean="0"/>
                  <a:t>Matriks yang memiliki invers adalah matriks yang nonsingular.</a:t>
                </a:r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</a:pPr>
                <a:endParaRPr lang="id-ID" sz="2000" dirty="0" smtClean="0"/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err="1" smtClean="0"/>
                  <a:t>Matriks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yang </a:t>
                </a:r>
                <a:r>
                  <a:rPr lang="en-US" sz="2000" dirty="0" err="1"/>
                  <a:t>tak</a:t>
                </a:r>
                <a:r>
                  <a:rPr lang="en-US" sz="2000" dirty="0"/>
                  <a:t> singular </a:t>
                </a:r>
                <a:r>
                  <a:rPr lang="en-US" sz="2000" dirty="0" err="1"/>
                  <a:t>mempunyai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invers</a:t>
                </a:r>
                <a:r>
                  <a:rPr lang="id-ID" sz="2000" dirty="0" smtClean="0"/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 ≠ 0</m:t>
                    </m:r>
                  </m:oMath>
                </a14:m>
                <a:r>
                  <a:rPr lang="id-ID" sz="2000" dirty="0" smtClean="0"/>
                  <a:t>)</a:t>
                </a:r>
                <a:r>
                  <a:rPr lang="en-US" sz="2000" dirty="0" smtClean="0"/>
                  <a:t>, </a:t>
                </a:r>
                <a:r>
                  <a:rPr lang="en-US" sz="2000" dirty="0" err="1"/>
                  <a:t>sedangkan</a:t>
                </a:r>
                <a:r>
                  <a:rPr lang="en-US" sz="2000" dirty="0"/>
                  <a:t> </a:t>
                </a:r>
                <a:r>
                  <a:rPr lang="en-US" sz="2000" dirty="0" err="1"/>
                  <a:t>matriks</a:t>
                </a:r>
                <a:r>
                  <a:rPr lang="en-US" sz="2000" dirty="0"/>
                  <a:t> singular </a:t>
                </a:r>
                <a:r>
                  <a:rPr lang="en-US" sz="2000" dirty="0" err="1"/>
                  <a:t>tidak</a:t>
                </a:r>
                <a:r>
                  <a:rPr lang="en-US" sz="2000" dirty="0"/>
                  <a:t> </a:t>
                </a:r>
                <a:r>
                  <a:rPr lang="en-US" sz="2000" dirty="0" err="1"/>
                  <a:t>mempunyai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invers</a:t>
                </a:r>
                <a:r>
                  <a:rPr lang="id-ID" sz="2000" dirty="0" smtClean="0"/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 = 0</m:t>
                    </m:r>
                  </m:oMath>
                </a14:m>
                <a:r>
                  <a:rPr lang="id-ID" sz="2000" dirty="0" smtClean="0"/>
                  <a:t>)</a:t>
                </a:r>
                <a:r>
                  <a:rPr lang="en-US" sz="2000" dirty="0" smtClean="0"/>
                  <a:t>.</a:t>
                </a:r>
                <a:endParaRPr lang="en-US" sz="2000" dirty="0"/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</a:pPr>
                <a:endParaRPr lang="en-US" altLang="en-US" sz="2000" dirty="0" smtClean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6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157" y="874926"/>
                <a:ext cx="6341171" cy="4598027"/>
              </a:xfrm>
              <a:prstGeom prst="rect">
                <a:avLst/>
              </a:prstGeom>
              <a:blipFill>
                <a:blip r:embed="rId4"/>
                <a:stretch>
                  <a:fillRect l="-865" t="-1326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25665" y="1619521"/>
                <a:ext cx="3236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dirty="0" smtClean="0"/>
                  <a:t>Apakah </a:t>
                </a:r>
                <a14:m>
                  <m:oMath xmlns:m="http://schemas.openxmlformats.org/officeDocument/2006/math">
                    <m:r>
                      <a:rPr lang="id-ID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d-ID" dirty="0" smtClean="0"/>
                  <a:t> dan </a:t>
                </a:r>
                <a14:m>
                  <m:oMath xmlns:m="http://schemas.openxmlformats.org/officeDocument/2006/math">
                    <m:r>
                      <a:rPr lang="id-ID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id-ID" dirty="0" smtClean="0"/>
                  <a:t> saling invers</a:t>
                </a:r>
                <a:r>
                  <a:rPr lang="en-US" dirty="0" smtClean="0"/>
                  <a:t>: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65" y="1619521"/>
                <a:ext cx="323691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695" t="-10000" r="-169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5665" y="2286745"/>
                <a:ext cx="1718759" cy="467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65" y="2286745"/>
                <a:ext cx="1718759" cy="4675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11934" y="2260354"/>
                <a:ext cx="1718759" cy="467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934" y="2260354"/>
                <a:ext cx="1718759" cy="4675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0480" y="3234737"/>
                <a:ext cx="3759747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d-ID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id-ID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id-ID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id-ID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d-ID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id-ID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d-ID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80" y="3234737"/>
                <a:ext cx="3759747" cy="461921"/>
              </a:xfrm>
              <a:prstGeom prst="rect">
                <a:avLst/>
              </a:prstGeom>
              <a:blipFill rotWithShape="0">
                <a:blip r:embed="rId8"/>
                <a:stretch>
                  <a:fillRect l="-162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0480" y="4177087"/>
                <a:ext cx="3759747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d-ID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id-ID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id-ID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id-ID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d-ID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id-ID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d-ID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80" y="4177087"/>
                <a:ext cx="3759747" cy="461921"/>
              </a:xfrm>
              <a:prstGeom prst="rect">
                <a:avLst/>
              </a:prstGeom>
              <a:blipFill rotWithShape="0">
                <a:blip r:embed="rId9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4274" y="5020836"/>
                <a:ext cx="498837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Karena</a:t>
                </a:r>
                <a:r>
                  <a:rPr lang="en-US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id-ID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d-ID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maka</a:t>
                </a:r>
                <a:r>
                  <a:rPr lang="en-US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dan</a:t>
                </a:r>
                <a:r>
                  <a:rPr lang="en-US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saling</a:t>
                </a:r>
                <a:r>
                  <a:rPr lang="en-US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invers, </a:t>
                </a:r>
                <a:r>
                  <a:rPr lang="en-US" dirty="0" err="1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dengan</a:t>
                </a:r>
                <a:r>
                  <a:rPr lang="en-US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d-ID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 = B </a:t>
                </a:r>
                <a:r>
                  <a:rPr lang="en-US" dirty="0" err="1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dan</a:t>
                </a:r>
                <a:r>
                  <a:rPr lang="en-US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id-ID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 = A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4" y="5020836"/>
                <a:ext cx="4988373" cy="646331"/>
              </a:xfrm>
              <a:prstGeom prst="rect">
                <a:avLst/>
              </a:prstGeom>
              <a:blipFill rotWithShape="0">
                <a:blip r:embed="rId10"/>
                <a:stretch>
                  <a:fillRect l="-1100" t="-5660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Suara 04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8965" y="6491807"/>
            <a:ext cx="12200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90523" y="6558816"/>
            <a:ext cx="9099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mtClean="0">
                <a:solidFill>
                  <a:srgbClr val="133E57"/>
                </a:solidFill>
              </a:rPr>
              <a:t>PROGRAM STUDI SARJANA TEKNIK INFORMATIKA ● FAKULTAS ILMU KOMPUTER ● UNIVERSITAS DIAN NUSWANTORO</a:t>
            </a:r>
            <a:endParaRPr lang="en-US" sz="1200" b="1">
              <a:solidFill>
                <a:srgbClr val="133E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2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6D27-68F1-47B9-A6E0-2CEAFAEB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15" y="358646"/>
            <a:ext cx="3833906" cy="2278772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INVERS MATRIKS </a:t>
            </a:r>
            <a:r>
              <a:rPr lang="id-ID" sz="2400" dirty="0" smtClean="0">
                <a:solidFill>
                  <a:schemeClr val="accent4">
                    <a:lumMod val="75000"/>
                  </a:schemeClr>
                </a:solidFill>
              </a:rPr>
              <a:t/>
            </a:r>
            <a:br>
              <a:rPr lang="id-ID" sz="2400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ORDO 2X2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"/>
              <p:cNvSpPr txBox="1">
                <a:spLocks/>
              </p:cNvSpPr>
              <p:nvPr/>
            </p:nvSpPr>
            <p:spPr>
              <a:xfrm>
                <a:off x="5449345" y="1035424"/>
                <a:ext cx="6341171" cy="3849185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rmAutofit/>
              </a:bodyPr>
              <a:lstStyle>
                <a:lvl1pPr marL="283464" indent="-283464" algn="l" defTabSz="914400" rtl="0" eaLnBrk="1" latinLnBrk="0" hangingPunct="1">
                  <a:lnSpc>
                    <a:spcPct val="112000"/>
                  </a:lnSpc>
                  <a:spcBef>
                    <a:spcPts val="900"/>
                  </a:spcBef>
                  <a:buFont typeface="Arial" panose="020B0604020202020204" pitchFamily="34" charset="0"/>
                  <a:buChar char="•"/>
                  <a:defRPr sz="280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83464" algn="l" defTabSz="914400" rtl="0" eaLnBrk="1" latinLnBrk="0" hangingPunct="1">
                  <a:lnSpc>
                    <a:spcPct val="112000"/>
                  </a:lnSpc>
                  <a:spcBef>
                    <a:spcPts val="900"/>
                  </a:spcBef>
                  <a:buFont typeface="Corbel" panose="020B0503020204020204" pitchFamily="34" charset="0"/>
                  <a:buChar char="–"/>
                  <a:defRPr sz="180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83464" algn="l" defTabSz="914400" rtl="0" eaLnBrk="1" latinLnBrk="0" hangingPunct="1">
                  <a:lnSpc>
                    <a:spcPct val="112000"/>
                  </a:lnSpc>
                  <a:spcBef>
                    <a:spcPts val="900"/>
                  </a:spcBef>
                  <a:buFont typeface="Arial" panose="020B0604020202020204" pitchFamily="34" charset="0"/>
                  <a:buChar char="•"/>
                  <a:defRPr sz="160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83464" algn="l" defTabSz="914400" rtl="0" eaLnBrk="1" latinLnBrk="0" hangingPunct="1">
                  <a:lnSpc>
                    <a:spcPct val="112000"/>
                  </a:lnSpc>
                  <a:spcBef>
                    <a:spcPts val="900"/>
                  </a:spcBef>
                  <a:buFont typeface="Corbel" panose="020B0503020204020204" pitchFamily="34" charset="0"/>
                  <a:buChar char="–"/>
                  <a:defRPr sz="140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83464" algn="l" defTabSz="914400" rtl="0" eaLnBrk="1" latinLnBrk="0" hangingPunct="1">
                  <a:lnSpc>
                    <a:spcPct val="112000"/>
                  </a:lnSpc>
                  <a:spcBef>
                    <a:spcPts val="900"/>
                  </a:spcBef>
                  <a:buFont typeface="Arial" panose="020B0604020202020204" pitchFamily="34" charset="0"/>
                  <a:buChar char="•"/>
                  <a:defRPr sz="1400" i="1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83464" algn="l" defTabSz="914400" rtl="0" eaLnBrk="1" latinLnBrk="0" hangingPunct="1">
                  <a:lnSpc>
                    <a:spcPct val="112000"/>
                  </a:lnSpc>
                  <a:spcBef>
                    <a:spcPts val="1300"/>
                  </a:spcBef>
                  <a:buFont typeface="Corbel" panose="020B0503020204020204" pitchFamily="34" charset="0"/>
                  <a:buChar char="–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83464" algn="l" defTabSz="914400" rtl="0" eaLnBrk="1" latinLnBrk="0" hangingPunct="1">
                  <a:lnSpc>
                    <a:spcPct val="112000"/>
                  </a:lnSpc>
                  <a:spcBef>
                    <a:spcPts val="1300"/>
                  </a:spcBef>
                  <a:buFont typeface="Arial" panose="020B0604020202020204" pitchFamily="34" charset="0"/>
                  <a:buChar char="•"/>
                  <a:defRPr sz="1400" i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83464" algn="l" defTabSz="914400" rtl="0" eaLnBrk="1" latinLnBrk="0" hangingPunct="1">
                  <a:lnSpc>
                    <a:spcPct val="112000"/>
                  </a:lnSpc>
                  <a:spcBef>
                    <a:spcPts val="1300"/>
                  </a:spcBef>
                  <a:buFont typeface="Corbel" panose="020B0503020204020204" pitchFamily="34" charset="0"/>
                  <a:buChar char="–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83464" algn="l" defTabSz="914400" rtl="0" eaLnBrk="1" latinLnBrk="0" hangingPunct="1">
                  <a:lnSpc>
                    <a:spcPct val="112000"/>
                  </a:lnSpc>
                  <a:spcBef>
                    <a:spcPts val="1300"/>
                  </a:spcBef>
                  <a:buFont typeface="Arial" panose="020B0604020202020204" pitchFamily="34" charset="0"/>
                  <a:buChar char="•"/>
                  <a:defRPr sz="1400" i="1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smtClean="0"/>
                  <a:t>Menentukan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nilai</a:t>
                </a:r>
                <a:r>
                  <a:rPr lang="en-US" sz="2000" dirty="0"/>
                  <a:t> invers </a:t>
                </a:r>
                <a:r>
                  <a:rPr lang="en-US" sz="2000" dirty="0" err="1"/>
                  <a:t>matriks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ordo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id-ID" sz="20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d-ID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id-ID" sz="20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d-ID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err="1"/>
                  <a:t>cukup</a:t>
                </a:r>
                <a:r>
                  <a:rPr lang="en-US" sz="2000" dirty="0"/>
                  <a:t> </a:t>
                </a:r>
                <a:r>
                  <a:rPr lang="en-US" sz="2000" dirty="0" err="1"/>
                  <a:t>mudah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dilakukan</a:t>
                </a:r>
                <a:r>
                  <a:rPr lang="en-US" sz="2000" dirty="0"/>
                  <a:t>.</a:t>
                </a:r>
                <a:endParaRPr lang="en-US" altLang="en-US" sz="2000" dirty="0" smtClean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345" y="1035424"/>
                <a:ext cx="6341171" cy="3849185"/>
              </a:xfrm>
              <a:prstGeom prst="rect">
                <a:avLst/>
              </a:prstGeom>
              <a:blipFill rotWithShape="0">
                <a:blip r:embed="rId4"/>
                <a:stretch>
                  <a:fillRect l="-865" t="-792" r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74718" y="2344751"/>
                <a:ext cx="1718759" cy="467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8" y="2344751"/>
                <a:ext cx="1718759" cy="4675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74718" y="3065953"/>
                <a:ext cx="4881813" cy="569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4.2</m:t>
                              </m:r>
                            </m:e>
                          </m:d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−(1.7)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d-ID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8" y="3065953"/>
                <a:ext cx="4881813" cy="56958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80968" y="14475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dirty="0" smtClean="0">
                <a:solidFill>
                  <a:srgbClr val="000000"/>
                </a:solidFill>
                <a:latin typeface="Source Sans Pro"/>
              </a:rPr>
              <a:t>Contoh: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Source Sans Pro"/>
              </a:rPr>
              <a:t>Tentukanlah</a:t>
            </a:r>
            <a:r>
              <a:rPr lang="en-US" dirty="0" smtClean="0">
                <a:solidFill>
                  <a:srgbClr val="000000"/>
                </a:solidFill>
                <a:latin typeface="Source Sans Pro"/>
              </a:rPr>
              <a:t> </a:t>
            </a:r>
            <a:r>
              <a:rPr lang="en-US" dirty="0">
                <a:solidFill>
                  <a:srgbClr val="000000"/>
                </a:solidFill>
                <a:latin typeface="Source Sans Pro"/>
              </a:rPr>
              <a:t>invers </a:t>
            </a:r>
            <a:r>
              <a:rPr lang="en-US" dirty="0" err="1">
                <a:solidFill>
                  <a:srgbClr val="000000"/>
                </a:solidFill>
                <a:latin typeface="Source Sans Pro"/>
              </a:rPr>
              <a:t>dari</a:t>
            </a:r>
            <a:r>
              <a:rPr lang="en-US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Source Sans Pro"/>
              </a:rPr>
              <a:t>matriks</a:t>
            </a:r>
            <a:r>
              <a:rPr lang="en-US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Source Sans Pro"/>
              </a:rPr>
              <a:t>berikut</a:t>
            </a:r>
            <a:r>
              <a:rPr lang="en-US" dirty="0">
                <a:solidFill>
                  <a:srgbClr val="000000"/>
                </a:solidFill>
                <a:latin typeface="Source Sans Pro"/>
              </a:rPr>
              <a:t>.</a:t>
            </a:r>
            <a:endParaRPr lang="en-US" b="0" i="0" dirty="0">
              <a:solidFill>
                <a:srgbClr val="000000"/>
              </a:solidFill>
              <a:effectLst/>
              <a:latin typeface="Source Sans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760550" y="2109799"/>
                <a:ext cx="1718759" cy="467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550" y="2109799"/>
                <a:ext cx="1718759" cy="4675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76968" y="3065953"/>
                <a:ext cx="4881813" cy="569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968" y="3065953"/>
                <a:ext cx="4881813" cy="56958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Suara 04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8965" y="6491807"/>
            <a:ext cx="12200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690523" y="6558816"/>
            <a:ext cx="9099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mtClean="0">
                <a:solidFill>
                  <a:srgbClr val="133E57"/>
                </a:solidFill>
              </a:rPr>
              <a:t>PROGRAM STUDI SARJANA TEKNIK INFORMATIKA ● FAKULTAS ILMU KOMPUTER ● UNIVERSITAS DIAN NUSWANTORO</a:t>
            </a:r>
            <a:endParaRPr lang="en-US" sz="1200" b="1">
              <a:solidFill>
                <a:srgbClr val="133E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85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6D27-68F1-47B9-A6E0-2CEAFAEB2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INVERS MATRIKS </a:t>
            </a:r>
            <a:r>
              <a:rPr lang="id-ID" sz="2400" dirty="0">
                <a:solidFill>
                  <a:schemeClr val="accent4">
                    <a:lumMod val="75000"/>
                  </a:schemeClr>
                </a:solidFill>
              </a:rPr>
              <a:t/>
            </a:r>
            <a:br>
              <a:rPr lang="id-ID" sz="24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ORDO </a:t>
            </a:r>
            <a:r>
              <a:rPr lang="id-ID" sz="2400" dirty="0" smtClean="0">
                <a:solidFill>
                  <a:schemeClr val="accent4">
                    <a:lumMod val="75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X</a:t>
            </a:r>
            <a:r>
              <a:rPr lang="id-ID" sz="2400" dirty="0" smtClean="0">
                <a:solidFill>
                  <a:schemeClr val="accent4">
                    <a:lumMod val="75000"/>
                  </a:schemeClr>
                </a:solidFill>
              </a:rPr>
              <a:t>3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8" name="Content Placeholder 37"/>
          <p:cNvSpPr>
            <a:spLocks noGrp="1"/>
          </p:cNvSpPr>
          <p:nvPr>
            <p:ph sz="quarter" idx="13"/>
          </p:nvPr>
        </p:nvSpPr>
        <p:spPr>
          <a:xfrm>
            <a:off x="762000" y="1534886"/>
            <a:ext cx="6028765" cy="4275365"/>
          </a:xfrm>
        </p:spPr>
        <p:txBody>
          <a:bodyPr/>
          <a:lstStyle/>
          <a:p>
            <a:pPr algn="just"/>
            <a:r>
              <a:rPr lang="en-US" dirty="0"/>
              <a:t>Cara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invers </a:t>
            </a:r>
            <a:r>
              <a:rPr lang="en-US" dirty="0" err="1"/>
              <a:t>matriks</a:t>
            </a:r>
            <a:r>
              <a:rPr lang="en-US" dirty="0"/>
              <a:t> 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ordo</a:t>
            </a:r>
            <a:r>
              <a:rPr lang="en-US" dirty="0"/>
              <a:t> 3 x 3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invers </a:t>
            </a:r>
            <a:r>
              <a:rPr lang="en-US" dirty="0" err="1"/>
              <a:t>matriks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ordo</a:t>
            </a:r>
            <a:r>
              <a:rPr lang="en-US" dirty="0"/>
              <a:t> 2 x 2. </a:t>
            </a:r>
            <a:endParaRPr lang="id-ID" dirty="0"/>
          </a:p>
          <a:p>
            <a:pPr algn="just"/>
            <a:r>
              <a:rPr lang="en-US" dirty="0"/>
              <a:t>Cara </a:t>
            </a:r>
            <a:r>
              <a:rPr lang="en-US" dirty="0" err="1"/>
              <a:t>menentukan</a:t>
            </a:r>
            <a:r>
              <a:rPr lang="en-US" dirty="0"/>
              <a:t> invers </a:t>
            </a:r>
            <a:r>
              <a:rPr lang="en-US" dirty="0" err="1"/>
              <a:t>matriks</a:t>
            </a:r>
            <a:r>
              <a:rPr lang="en-US" dirty="0"/>
              <a:t> </a:t>
            </a:r>
            <a:r>
              <a:rPr lang="en-US" dirty="0" err="1"/>
              <a:t>ordo</a:t>
            </a:r>
            <a:r>
              <a:rPr lang="en-US" dirty="0"/>
              <a:t> 3 x 3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rumit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invers </a:t>
            </a:r>
            <a:r>
              <a:rPr lang="en-US" dirty="0" err="1"/>
              <a:t>matriks</a:t>
            </a:r>
            <a:r>
              <a:rPr lang="en-US" dirty="0"/>
              <a:t> 2 x 2</a:t>
            </a:r>
            <a:r>
              <a:rPr lang="en-US" dirty="0" smtClean="0"/>
              <a:t>.</a:t>
            </a:r>
            <a:endParaRPr lang="id-ID" dirty="0" smtClean="0"/>
          </a:p>
          <a:p>
            <a:pPr algn="just"/>
            <a:r>
              <a:rPr lang="en-US" dirty="0" err="1"/>
              <a:t>Mencari</a:t>
            </a:r>
            <a:r>
              <a:rPr lang="en-US" dirty="0"/>
              <a:t> invers </a:t>
            </a:r>
            <a:r>
              <a:rPr lang="en-US" dirty="0" err="1"/>
              <a:t>matriks</a:t>
            </a:r>
            <a:r>
              <a:rPr lang="en-US" dirty="0"/>
              <a:t> </a:t>
            </a:r>
            <a:r>
              <a:rPr lang="en-US" dirty="0" err="1"/>
              <a:t>berordo</a:t>
            </a:r>
            <a:r>
              <a:rPr lang="en-US" dirty="0"/>
              <a:t> 3x3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b="1" dirty="0"/>
              <a:t>adjoin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b="1" dirty="0" err="1"/>
              <a:t>transformasi</a:t>
            </a:r>
            <a:r>
              <a:rPr lang="en-US" b="1" dirty="0"/>
              <a:t> </a:t>
            </a:r>
            <a:r>
              <a:rPr lang="en-US" b="1" dirty="0" err="1"/>
              <a:t>baris</a:t>
            </a:r>
            <a:r>
              <a:rPr lang="en-US" b="1" dirty="0"/>
              <a:t> </a:t>
            </a:r>
            <a:r>
              <a:rPr lang="en-US" b="1" dirty="0" err="1"/>
              <a:t>elementer</a:t>
            </a:r>
            <a:r>
              <a:rPr lang="en-US" dirty="0"/>
              <a:t>.</a:t>
            </a:r>
            <a:endParaRPr lang="id-ID" altLang="id-ID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pic>
        <p:nvPicPr>
          <p:cNvPr id="11340" name="Picture 76" descr="CS 106A, Lecture 17 2D Arrays and Ima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659" y="1534885"/>
            <a:ext cx="3564445" cy="276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/>
          <p:cNvSpPr/>
          <p:nvPr/>
        </p:nvSpPr>
        <p:spPr>
          <a:xfrm>
            <a:off x="8109438" y="4302572"/>
            <a:ext cx="2916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Sumber: </a:t>
            </a:r>
            <a:r>
              <a:rPr lang="en-US" dirty="0" smtClean="0"/>
              <a:t>shorturl.at/</a:t>
            </a:r>
            <a:r>
              <a:rPr lang="en-US" dirty="0" err="1" smtClean="0"/>
              <a:t>gnELN</a:t>
            </a:r>
            <a:endParaRPr lang="en-US" dirty="0"/>
          </a:p>
        </p:txBody>
      </p:sp>
      <p:pic>
        <p:nvPicPr>
          <p:cNvPr id="3" name="Suara 04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8965" y="6491807"/>
            <a:ext cx="12200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90523" y="6558816"/>
            <a:ext cx="9099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mtClean="0">
                <a:solidFill>
                  <a:srgbClr val="133E57"/>
                </a:solidFill>
              </a:rPr>
              <a:t>PROGRAM STUDI SARJANA TEKNIK INFORMATIKA ● FAKULTAS ILMU KOMPUTER ● UNIVERSITAS DIAN NUSWANTORO</a:t>
            </a:r>
            <a:endParaRPr lang="en-US" sz="1200" b="1">
              <a:solidFill>
                <a:srgbClr val="133E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89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6D27-68F1-47B9-A6E0-2CEAFAEB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9678"/>
            <a:ext cx="5311589" cy="968366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INVERS MATRIKS </a:t>
            </a:r>
            <a:r>
              <a:rPr lang="id-ID" sz="2400" dirty="0">
                <a:solidFill>
                  <a:schemeClr val="accent4">
                    <a:lumMod val="75000"/>
                  </a:schemeClr>
                </a:solidFill>
              </a:rPr>
              <a:t/>
            </a:r>
            <a:br>
              <a:rPr lang="id-ID" sz="24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ORDO </a:t>
            </a:r>
            <a:r>
              <a:rPr lang="id-ID" sz="2400" dirty="0">
                <a:solidFill>
                  <a:schemeClr val="accent4">
                    <a:lumMod val="75000"/>
                  </a:schemeClr>
                </a:solidFill>
              </a:rPr>
              <a:t>3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X</a:t>
            </a:r>
            <a:r>
              <a:rPr lang="id-ID" sz="2400" dirty="0" smtClean="0">
                <a:solidFill>
                  <a:schemeClr val="accent4">
                    <a:lumMod val="75000"/>
                  </a:schemeClr>
                </a:solidFill>
              </a:rPr>
              <a:t>3 DENGAN CARA ADJOIN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603213" y="878541"/>
                <a:ext cx="6096000" cy="507831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 err="1"/>
                  <a:t>Matriks</a:t>
                </a:r>
                <a:r>
                  <a:rPr lang="en-US" dirty="0"/>
                  <a:t> minor, </a:t>
                </a:r>
                <a:r>
                  <a:rPr lang="en-US" dirty="0" err="1"/>
                  <a:t>kofaktor</a:t>
                </a:r>
                <a:r>
                  <a:rPr lang="en-US" dirty="0"/>
                  <a:t>, </a:t>
                </a:r>
                <a:r>
                  <a:rPr lang="en-US" dirty="0" err="1"/>
                  <a:t>dan</a:t>
                </a:r>
                <a:r>
                  <a:rPr lang="en-US" dirty="0"/>
                  <a:t> adjoin yang </a:t>
                </a:r>
                <a:r>
                  <a:rPr lang="en-US" dirty="0" err="1"/>
                  <a:t>telah</a:t>
                </a:r>
                <a:r>
                  <a:rPr lang="en-US" dirty="0"/>
                  <a:t> </a:t>
                </a:r>
                <a:r>
                  <a:rPr lang="en-US" dirty="0" err="1"/>
                  <a:t>kita</a:t>
                </a:r>
                <a:r>
                  <a:rPr lang="en-US" dirty="0"/>
                  <a:t> </a:t>
                </a:r>
                <a:r>
                  <a:rPr lang="en-US" dirty="0" err="1"/>
                  <a:t>bahas</a:t>
                </a:r>
                <a:r>
                  <a:rPr lang="en-US" dirty="0"/>
                  <a:t> di </a:t>
                </a:r>
                <a:r>
                  <a:rPr lang="id-ID" dirty="0" smtClean="0"/>
                  <a:t>pertemuan sebelumnya </a:t>
                </a:r>
                <a:r>
                  <a:rPr lang="en-US" dirty="0" err="1" smtClean="0"/>
                  <a:t>berguna</a:t>
                </a:r>
                <a:r>
                  <a:rPr lang="en-US" dirty="0" smtClean="0"/>
                  <a:t> </a:t>
                </a:r>
                <a:r>
                  <a:rPr lang="en-US" dirty="0" err="1"/>
                  <a:t>untuk</a:t>
                </a:r>
                <a:r>
                  <a:rPr lang="en-US" dirty="0"/>
                  <a:t> </a:t>
                </a:r>
                <a:r>
                  <a:rPr lang="en-US" dirty="0" err="1"/>
                  <a:t>menentukan</a:t>
                </a:r>
                <a:r>
                  <a:rPr lang="en-US" dirty="0"/>
                  <a:t> </a:t>
                </a:r>
                <a:r>
                  <a:rPr lang="en-US" dirty="0" err="1"/>
                  <a:t>nilai</a:t>
                </a:r>
                <a:r>
                  <a:rPr lang="en-US" dirty="0"/>
                  <a:t> invers </a:t>
                </a:r>
                <a:r>
                  <a:rPr lang="en-US" dirty="0" err="1"/>
                  <a:t>dari</a:t>
                </a:r>
                <a:r>
                  <a:rPr lang="en-US" dirty="0"/>
                  <a:t> </a:t>
                </a:r>
                <a:r>
                  <a:rPr lang="en-US" dirty="0" err="1"/>
                  <a:t>suatu</a:t>
                </a:r>
                <a:r>
                  <a:rPr lang="en-US" dirty="0"/>
                  <a:t> </a:t>
                </a:r>
                <a:r>
                  <a:rPr lang="en-US" dirty="0" err="1"/>
                  <a:t>matriks</a:t>
                </a:r>
                <a:r>
                  <a:rPr lang="en-US" dirty="0"/>
                  <a:t> </a:t>
                </a: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:r>
                  <a:rPr lang="en-US" dirty="0" err="1"/>
                  <a:t>ordo</a:t>
                </a:r>
                <a:r>
                  <a:rPr lang="en-US" dirty="0"/>
                  <a:t> </a:t>
                </a:r>
                <a:r>
                  <a:rPr lang="en-US" dirty="0" err="1"/>
                  <a:t>matriks</a:t>
                </a:r>
                <a:r>
                  <a:rPr lang="en-US" dirty="0"/>
                  <a:t> di </a:t>
                </a:r>
                <a:r>
                  <a:rPr lang="en-US" dirty="0" err="1"/>
                  <a:t>atas</a:t>
                </a:r>
                <a:r>
                  <a:rPr lang="en-US" dirty="0"/>
                  <a:t> 3 </a:t>
                </a:r>
                <a:r>
                  <a:rPr lang="en-US" dirty="0" err="1"/>
                  <a:t>atau</a:t>
                </a:r>
                <a:r>
                  <a:rPr lang="en-US" dirty="0"/>
                  <a:t> </a:t>
                </a:r>
                <a:r>
                  <a:rPr lang="en-US" dirty="0" err="1"/>
                  <a:t>lebih</a:t>
                </a:r>
                <a:r>
                  <a:rPr lang="en-US" dirty="0"/>
                  <a:t>. </a:t>
                </a:r>
                <a:endParaRPr lang="id-ID" dirty="0" smtClean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d-ID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Secara</a:t>
                </a:r>
                <a:r>
                  <a:rPr lang="en-US" dirty="0" smtClean="0"/>
                  <a:t> </a:t>
                </a:r>
                <a:r>
                  <a:rPr lang="en-US" dirty="0" err="1"/>
                  <a:t>umum</a:t>
                </a:r>
                <a:r>
                  <a:rPr lang="en-US" dirty="0"/>
                  <a:t>, </a:t>
                </a:r>
                <a:r>
                  <a:rPr lang="en-US" dirty="0" err="1"/>
                  <a:t>cara</a:t>
                </a:r>
                <a:r>
                  <a:rPr lang="en-US" dirty="0"/>
                  <a:t> </a:t>
                </a:r>
                <a:r>
                  <a:rPr lang="en-US" dirty="0" err="1"/>
                  <a:t>menentukan</a:t>
                </a:r>
                <a:r>
                  <a:rPr lang="en-US" dirty="0"/>
                  <a:t> invers </a:t>
                </a:r>
                <a:r>
                  <a:rPr lang="en-US" dirty="0" err="1" smtClean="0"/>
                  <a:t>matriks</a:t>
                </a:r>
                <a:r>
                  <a:rPr lang="id-ID" dirty="0" smtClean="0"/>
                  <a:t> dengan cara adjoin</a:t>
                </a:r>
                <a:r>
                  <a:rPr lang="en-US" dirty="0" smtClean="0"/>
                  <a:t> </a:t>
                </a:r>
                <a:r>
                  <a:rPr lang="en-US" dirty="0" err="1"/>
                  <a:t>dapat</a:t>
                </a:r>
                <a:r>
                  <a:rPr lang="en-US" dirty="0"/>
                  <a:t> </a:t>
                </a:r>
                <a:r>
                  <a:rPr lang="en-US" dirty="0" err="1"/>
                  <a:t>diperoleh</a:t>
                </a:r>
                <a:r>
                  <a:rPr lang="en-US" dirty="0"/>
                  <a:t> </a:t>
                </a:r>
                <a:r>
                  <a:rPr lang="en-US" dirty="0" err="1"/>
                  <a:t>melalui</a:t>
                </a:r>
                <a:r>
                  <a:rPr lang="en-US" dirty="0"/>
                  <a:t> </a:t>
                </a:r>
                <a:r>
                  <a:rPr lang="en-US" dirty="0" err="1"/>
                  <a:t>persamaan</a:t>
                </a:r>
                <a:r>
                  <a:rPr lang="en-US" dirty="0"/>
                  <a:t> </a:t>
                </a:r>
                <a:r>
                  <a:rPr lang="en-US" dirty="0" err="1" smtClean="0"/>
                  <a:t>dibawah</a:t>
                </a:r>
                <a:r>
                  <a:rPr lang="id-ID" dirty="0" smtClean="0"/>
                  <a:t> ini.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d-ID" dirty="0">
                  <a:solidFill>
                    <a:srgbClr val="222222"/>
                  </a:solidFill>
                  <a:latin typeface="Verdana" panose="020B060403050404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d-ID" dirty="0" smtClean="0">
                  <a:solidFill>
                    <a:srgbClr val="222222"/>
                  </a:solidFill>
                  <a:latin typeface="Verdana" panose="020B060403050404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d-ID" dirty="0">
                  <a:solidFill>
                    <a:srgbClr val="222222"/>
                  </a:solidFill>
                  <a:latin typeface="Verdana" panose="020B060403050404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d-ID" dirty="0" smtClean="0">
                  <a:solidFill>
                    <a:srgbClr val="222222"/>
                  </a:solidFill>
                  <a:latin typeface="Verdana" panose="020B060403050404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d-ID" dirty="0"/>
                  <a:t>Langkah-langkah: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id-ID" dirty="0"/>
                  <a:t>Mencari determinan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dirty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id-ID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id-ID" dirty="0"/>
              </a:p>
              <a:p>
                <a:pPr lvl="1" algn="just"/>
                <a:r>
                  <a:rPr lang="id-ID" dirty="0"/>
                  <a:t>	Jika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 ≠ 0</m:t>
                    </m:r>
                  </m:oMath>
                </a14:m>
                <a:r>
                  <a:rPr lang="id-ID" dirty="0"/>
                  <a:t> maka matriks tersebut </a:t>
                </a:r>
              </a:p>
              <a:p>
                <a:pPr lvl="1" algn="just"/>
                <a:r>
                  <a:rPr lang="id-ID" dirty="0"/>
                  <a:t>	memiliki invers dan sebaliknya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id-ID" dirty="0"/>
                  <a:t>Mencari adjoin </a:t>
                </a:r>
                <a14:m>
                  <m:oMath xmlns:m="http://schemas.openxmlformats.org/officeDocument/2006/math">
                    <m:r>
                      <a:rPr lang="id-ID" dirty="0">
                        <a:latin typeface="Cambria Math" panose="02040503050406030204" pitchFamily="18" charset="0"/>
                      </a:rPr>
                      <m:t>𝑎𝑑𝑗</m:t>
                    </m:r>
                    <m:r>
                      <a:rPr lang="id-ID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d-ID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id-ID" dirty="0"/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id-ID" dirty="0"/>
                  <a:t>Menghitung invers matrik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d-ID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13" y="878541"/>
                <a:ext cx="6096000" cy="5078313"/>
              </a:xfrm>
              <a:prstGeom prst="rect">
                <a:avLst/>
              </a:prstGeom>
              <a:blipFill rotWithShape="0">
                <a:blip r:embed="rId5"/>
                <a:stretch>
                  <a:fillRect l="-600" t="-600" r="-900" b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utoShape 93" descr="M_{ij}"/>
          <p:cNvSpPr>
            <a:spLocks noChangeAspect="1" noChangeArrowheads="1"/>
          </p:cNvSpPr>
          <p:nvPr/>
        </p:nvSpPr>
        <p:spPr bwMode="auto">
          <a:xfrm>
            <a:off x="927100" y="-84138"/>
            <a:ext cx="219075" cy="27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/>
          </p:nvPr>
        </p:nvGraphicFramePr>
        <p:xfrm>
          <a:off x="6971000" y="3309418"/>
          <a:ext cx="3736943" cy="708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6" name="Equation" r:id="rId6" imgW="2577960" imgH="431640" progId="Equation.3">
                  <p:embed/>
                </p:oleObj>
              </mc:Choice>
              <mc:Fallback>
                <p:oleObj name="Equation" r:id="rId6" imgW="25779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1000" y="3309418"/>
                        <a:ext cx="3736943" cy="7089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>
            <p:extLst/>
          </p:nvPr>
        </p:nvGraphicFramePr>
        <p:xfrm>
          <a:off x="1683588" y="1391116"/>
          <a:ext cx="1516812" cy="1061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7" name="Equation" r:id="rId8" imgW="1041120" imgH="711000" progId="Equation.3">
                  <p:embed/>
                </p:oleObj>
              </mc:Choice>
              <mc:Fallback>
                <p:oleObj name="Equation" r:id="rId8" imgW="104112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3588" y="1391116"/>
                        <a:ext cx="1516812" cy="10617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688083"/>
              </p:ext>
            </p:extLst>
          </p:nvPr>
        </p:nvGraphicFramePr>
        <p:xfrm>
          <a:off x="219746" y="2843484"/>
          <a:ext cx="4699573" cy="1174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8" name="Equation" r:id="rId10" imgW="3479760" imgH="736560" progId="Equation.3">
                  <p:embed/>
                </p:oleObj>
              </mc:Choice>
              <mc:Fallback>
                <p:oleObj name="Equation" r:id="rId10" imgW="3479760" imgH="736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746" y="2843484"/>
                        <a:ext cx="4699573" cy="11748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Connector 12"/>
          <p:cNvCxnSpPr/>
          <p:nvPr/>
        </p:nvCxnSpPr>
        <p:spPr>
          <a:xfrm>
            <a:off x="977465" y="2996718"/>
            <a:ext cx="728965" cy="863265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27506" y="2991897"/>
            <a:ext cx="687296" cy="85503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308298" y="3028019"/>
            <a:ext cx="742202" cy="831964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074711" y="3039493"/>
            <a:ext cx="604688" cy="725297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330576" y="3101269"/>
            <a:ext cx="582410" cy="699643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637935" y="3039493"/>
            <a:ext cx="614460" cy="800780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7576" y="4289177"/>
                <a:ext cx="372483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just"/>
                <a:r>
                  <a:rPr lang="id-ID" dirty="0"/>
                  <a:t>Karena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 ≠ 0</m:t>
                    </m:r>
                  </m:oMath>
                </a14:m>
                <a:r>
                  <a:rPr lang="id-ID" dirty="0"/>
                  <a:t> maka matriks tersebut memiliki invers.</a:t>
                </a:r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76" y="4289177"/>
                <a:ext cx="3724836" cy="923330"/>
              </a:xfrm>
              <a:prstGeom prst="rect">
                <a:avLst/>
              </a:prstGeom>
              <a:blipFill rotWithShape="0">
                <a:blip r:embed="rId12"/>
                <a:stretch>
                  <a:fillRect t="-3974" r="-1309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59205" y="5252152"/>
            <a:ext cx="4193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Setelah menentukan determinan, selanjutnya mencari matriks adjoin pada slide berikutnya.</a:t>
            </a:r>
            <a:endParaRPr lang="en-US" dirty="0"/>
          </a:p>
        </p:txBody>
      </p:sp>
      <p:pic>
        <p:nvPicPr>
          <p:cNvPr id="6" name="Suara 04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-8965" y="6491807"/>
            <a:ext cx="12200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690523" y="6558816"/>
            <a:ext cx="9099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mtClean="0">
                <a:solidFill>
                  <a:srgbClr val="133E57"/>
                </a:solidFill>
              </a:rPr>
              <a:t>PROGRAM STUDI SARJANA TEKNIK INFORMATIKA ● FAKULTAS ILMU KOMPUTER ● UNIVERSITAS DIAN NUSWANTORO</a:t>
            </a:r>
            <a:endParaRPr lang="en-US" sz="1200" b="1">
              <a:solidFill>
                <a:srgbClr val="133E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6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6D27-68F1-47B9-A6E0-2CEAFAEB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15" y="358646"/>
            <a:ext cx="3833906" cy="2278772"/>
          </a:xfrm>
        </p:spPr>
        <p:txBody>
          <a:bodyPr>
            <a:normAutofit/>
          </a:bodyPr>
          <a:lstStyle/>
          <a:p>
            <a:pPr algn="ctr"/>
            <a:r>
              <a:rPr lang="id-ID" sz="2400" dirty="0" smtClean="0">
                <a:solidFill>
                  <a:schemeClr val="accent4">
                    <a:lumMod val="75000"/>
                  </a:schemeClr>
                </a:solidFill>
              </a:rPr>
              <a:t>MATRIKS MINOR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733707" y="1710502"/>
                <a:ext cx="6096000" cy="286232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d-ID" dirty="0" smtClean="0"/>
                  <a:t>Kita gunakan contoh yang sama pada penentuan matriks minor di slide sebelumnya.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d-ID" dirty="0" smtClean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d-ID" dirty="0" smtClean="0"/>
                  <a:t>Untuk mencari matriks adjoin, terlebih dahulu kita cari matriks minor dan kofaktor.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d-ID" dirty="0" smtClean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B</a:t>
                </a:r>
                <a:r>
                  <a:rPr lang="id-ID" dirty="0" smtClean="0"/>
                  <a:t>erikut adalah hasil dari </a:t>
                </a:r>
                <a:r>
                  <a:rPr lang="id-ID" dirty="0"/>
                  <a:t>matriks minor </a:t>
                </a:r>
                <a14:m>
                  <m:oMath xmlns:m="http://schemas.openxmlformats.org/officeDocument/2006/math">
                    <m:r>
                      <a:rPr lang="id-ID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id-ID" dirty="0" smtClean="0">
                  <a:solidFill>
                    <a:srgbClr val="222222"/>
                  </a:solidFill>
                  <a:latin typeface="Ubuntu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d-ID" dirty="0" smtClean="0">
                  <a:solidFill>
                    <a:srgbClr val="222222"/>
                  </a:solidFill>
                  <a:latin typeface="Ubuntu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d-ID" dirty="0" smtClean="0">
                    <a:solidFill>
                      <a:srgbClr val="222222"/>
                    </a:solidFill>
                    <a:latin typeface="Ubuntu"/>
                  </a:rPr>
                  <a:t>Dari minor matriks ini akan digunakan untuk menentukan matrik kofaktor.</a:t>
                </a:r>
                <a:endParaRPr lang="id-ID" dirty="0">
                  <a:solidFill>
                    <a:srgbClr val="222222"/>
                  </a:solidFill>
                  <a:latin typeface="Ubuntu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707" y="1710502"/>
                <a:ext cx="6096000" cy="2862322"/>
              </a:xfrm>
              <a:prstGeom prst="rect">
                <a:avLst/>
              </a:prstGeom>
              <a:blipFill rotWithShape="0">
                <a:blip r:embed="rId5"/>
                <a:stretch>
                  <a:fillRect l="-700" t="-1279" r="-800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utoShape 93" descr="M_{ij}"/>
          <p:cNvSpPr>
            <a:spLocks noChangeAspect="1" noChangeArrowheads="1"/>
          </p:cNvSpPr>
          <p:nvPr/>
        </p:nvSpPr>
        <p:spPr bwMode="auto">
          <a:xfrm>
            <a:off x="927100" y="-84138"/>
            <a:ext cx="219075" cy="27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86969" y="6345639"/>
            <a:ext cx="2873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 smtClean="0"/>
              <a:t>Sumber: </a:t>
            </a:r>
            <a:r>
              <a:rPr lang="en-US" dirty="0" smtClean="0"/>
              <a:t>shorturl.at/</a:t>
            </a:r>
            <a:r>
              <a:rPr lang="en-US" dirty="0" err="1" smtClean="0"/>
              <a:t>xDIRY</a:t>
            </a:r>
            <a:endParaRPr lang="en-US" dirty="0"/>
          </a:p>
        </p:txBody>
      </p:sp>
      <p:graphicFrame>
        <p:nvGraphicFramePr>
          <p:cNvPr id="2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04220"/>
              </p:ext>
            </p:extLst>
          </p:nvPr>
        </p:nvGraphicFramePr>
        <p:xfrm>
          <a:off x="1585891" y="920466"/>
          <a:ext cx="1650189" cy="1155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8" name="Equation" r:id="rId6" imgW="1041120" imgH="711000" progId="Equation.3">
                  <p:embed/>
                </p:oleObj>
              </mc:Choice>
              <mc:Fallback>
                <p:oleObj name="Equation" r:id="rId6" imgW="104112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5891" y="920466"/>
                        <a:ext cx="1650189" cy="11551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296081"/>
              </p:ext>
            </p:extLst>
          </p:nvPr>
        </p:nvGraphicFramePr>
        <p:xfrm>
          <a:off x="139700" y="2525713"/>
          <a:ext cx="13716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9" name="Equation" r:id="rId8" imgW="1079280" imgH="457200" progId="Equation.3">
                  <p:embed/>
                </p:oleObj>
              </mc:Choice>
              <mc:Fallback>
                <p:oleObj name="Equation" r:id="rId8" imgW="10792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" y="2525713"/>
                        <a:ext cx="13716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69466"/>
              </p:ext>
            </p:extLst>
          </p:nvPr>
        </p:nvGraphicFramePr>
        <p:xfrm>
          <a:off x="1878013" y="2525713"/>
          <a:ext cx="140493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0" name="Equation" r:id="rId10" imgW="1054080" imgH="457200" progId="Equation.3">
                  <p:embed/>
                </p:oleObj>
              </mc:Choice>
              <mc:Fallback>
                <p:oleObj name="Equation" r:id="rId10" imgW="105408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78013" y="2525713"/>
                        <a:ext cx="1404937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985319"/>
              </p:ext>
            </p:extLst>
          </p:nvPr>
        </p:nvGraphicFramePr>
        <p:xfrm>
          <a:off x="3632200" y="2525713"/>
          <a:ext cx="1452563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1" name="Equation" r:id="rId12" imgW="1079280" imgH="457200" progId="Equation.3">
                  <p:embed/>
                </p:oleObj>
              </mc:Choice>
              <mc:Fallback>
                <p:oleObj name="Equation" r:id="rId12" imgW="107928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32200" y="2525713"/>
                        <a:ext cx="1452563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44516"/>
              </p:ext>
            </p:extLst>
          </p:nvPr>
        </p:nvGraphicFramePr>
        <p:xfrm>
          <a:off x="98425" y="3433763"/>
          <a:ext cx="1411288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2" name="Equation" r:id="rId14" imgW="1091880" imgH="457200" progId="Equation.3">
                  <p:embed/>
                </p:oleObj>
              </mc:Choice>
              <mc:Fallback>
                <p:oleObj name="Equation" r:id="rId14" imgW="109188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8425" y="3433763"/>
                        <a:ext cx="1411288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209038"/>
              </p:ext>
            </p:extLst>
          </p:nvPr>
        </p:nvGraphicFramePr>
        <p:xfrm>
          <a:off x="3632200" y="3394669"/>
          <a:ext cx="14097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3" name="Equation" r:id="rId16" imgW="1091880" imgH="457200" progId="Equation.3">
                  <p:embed/>
                </p:oleObj>
              </mc:Choice>
              <mc:Fallback>
                <p:oleObj name="Equation" r:id="rId16" imgW="109188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32200" y="3394669"/>
                        <a:ext cx="1409700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734929"/>
              </p:ext>
            </p:extLst>
          </p:nvPr>
        </p:nvGraphicFramePr>
        <p:xfrm>
          <a:off x="1838325" y="3406775"/>
          <a:ext cx="1508125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4" name="Equation" r:id="rId18" imgW="1066680" imgH="457200" progId="Equation.3">
                  <p:embed/>
                </p:oleObj>
              </mc:Choice>
              <mc:Fallback>
                <p:oleObj name="Equation" r:id="rId18" imgW="106668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838325" y="3406775"/>
                        <a:ext cx="1508125" cy="64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455324"/>
              </p:ext>
            </p:extLst>
          </p:nvPr>
        </p:nvGraphicFramePr>
        <p:xfrm>
          <a:off x="114300" y="4343400"/>
          <a:ext cx="1522413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5" name="Equation" r:id="rId20" imgW="1054080" imgH="457200" progId="Equation.3">
                  <p:embed/>
                </p:oleObj>
              </mc:Choice>
              <mc:Fallback>
                <p:oleObj name="Equation" r:id="rId20" imgW="105408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14300" y="4343400"/>
                        <a:ext cx="1522413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000507"/>
              </p:ext>
            </p:extLst>
          </p:nvPr>
        </p:nvGraphicFramePr>
        <p:xfrm>
          <a:off x="1906214" y="4324350"/>
          <a:ext cx="1376736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6" name="Equation" r:id="rId22" imgW="952200" imgH="457200" progId="Equation.3">
                  <p:embed/>
                </p:oleObj>
              </mc:Choice>
              <mc:Fallback>
                <p:oleObj name="Equation" r:id="rId22" imgW="952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906214" y="4324350"/>
                        <a:ext cx="1376736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514076"/>
              </p:ext>
            </p:extLst>
          </p:nvPr>
        </p:nvGraphicFramePr>
        <p:xfrm>
          <a:off x="3602038" y="4360863"/>
          <a:ext cx="132556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7" name="Equation" r:id="rId24" imgW="1002960" imgH="457200" progId="Equation.3">
                  <p:embed/>
                </p:oleObj>
              </mc:Choice>
              <mc:Fallback>
                <p:oleObj name="Equation" r:id="rId24" imgW="100296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602038" y="4360863"/>
                        <a:ext cx="1325562" cy="603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Suara 04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-8965" y="6491807"/>
            <a:ext cx="12200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690523" y="6558816"/>
            <a:ext cx="9099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mtClean="0">
                <a:solidFill>
                  <a:srgbClr val="133E57"/>
                </a:solidFill>
              </a:rPr>
              <a:t>PROGRAM STUDI SARJANA TEKNIK INFORMATIKA ● FAKULTAS ILMU KOMPUTER ● UNIVERSITAS DIAN NUSWANTORO</a:t>
            </a:r>
            <a:endParaRPr lang="en-US" sz="1200" b="1">
              <a:solidFill>
                <a:srgbClr val="133E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09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6D27-68F1-47B9-A6E0-2CEAFAEB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15" y="358646"/>
            <a:ext cx="3833906" cy="2278772"/>
          </a:xfrm>
        </p:spPr>
        <p:txBody>
          <a:bodyPr>
            <a:normAutofit/>
          </a:bodyPr>
          <a:lstStyle/>
          <a:p>
            <a:pPr algn="ctr"/>
            <a:r>
              <a:rPr lang="id-ID" sz="2400" dirty="0" smtClean="0">
                <a:solidFill>
                  <a:schemeClr val="accent4">
                    <a:lumMod val="75000"/>
                  </a:schemeClr>
                </a:solidFill>
              </a:rPr>
              <a:t>KOFAKTOR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499131" y="1407596"/>
                <a:ext cx="6096000" cy="205363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d-ID" dirty="0" smtClean="0"/>
                  <a:t>Kofaktor </a:t>
                </a:r>
                <a:r>
                  <a:rPr lang="id-ID" dirty="0"/>
                  <a:t>baris ke-</a:t>
                </a:r>
                <a14:m>
                  <m:oMath xmlns:m="http://schemas.openxmlformats.org/officeDocument/2006/math">
                    <m:r>
                      <a:rPr lang="id-ID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d-ID" dirty="0"/>
                  <a:t> dan kolom ke-</a:t>
                </a:r>
                <a14:m>
                  <m:oMath xmlns:m="http://schemas.openxmlformats.org/officeDocument/2006/math">
                    <m:r>
                      <a:rPr lang="id-ID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id-ID" dirty="0"/>
                  <a:t> disimbolkan dengan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d-ID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d-ID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d-ID" dirty="0"/>
                  <a:t>dapat ditentukan dengan rumus seperti terlihat di </a:t>
                </a:r>
                <a:r>
                  <a:rPr lang="id-ID" dirty="0" smtClean="0"/>
                  <a:t>samping.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d-ID" dirty="0">
                  <a:solidFill>
                    <a:srgbClr val="222222"/>
                  </a:solidFill>
                  <a:latin typeface="Verdana" panose="020B060403050404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 err="1"/>
                  <a:t>Kofaktor</a:t>
                </a:r>
                <a:r>
                  <a:rPr lang="en-US" dirty="0"/>
                  <a:t> di </a:t>
                </a:r>
                <a:r>
                  <a:rPr lang="id-ID" dirty="0" smtClean="0"/>
                  <a:t>samping </a:t>
                </a:r>
                <a:r>
                  <a:rPr lang="en-US" dirty="0" err="1" smtClean="0"/>
                  <a:t>akan</a:t>
                </a:r>
                <a:r>
                  <a:rPr lang="en-US" dirty="0" smtClean="0"/>
                  <a:t> </a:t>
                </a:r>
                <a:r>
                  <a:rPr lang="en-US" dirty="0" err="1"/>
                  <a:t>digunakan</a:t>
                </a:r>
                <a:r>
                  <a:rPr lang="en-US" dirty="0"/>
                  <a:t> </a:t>
                </a:r>
                <a:r>
                  <a:rPr lang="en-US" dirty="0" err="1"/>
                  <a:t>untuk</a:t>
                </a:r>
                <a:r>
                  <a:rPr lang="en-US" dirty="0"/>
                  <a:t> </a:t>
                </a:r>
                <a:r>
                  <a:rPr lang="en-US" dirty="0" err="1"/>
                  <a:t>menentukan</a:t>
                </a:r>
                <a:r>
                  <a:rPr lang="en-US" dirty="0"/>
                  <a:t> adjoin </a:t>
                </a:r>
                <a:r>
                  <a:rPr lang="en-US" dirty="0" err="1"/>
                  <a:t>matriks</a:t>
                </a:r>
                <a:r>
                  <a:rPr lang="en-US" dirty="0"/>
                  <a:t> yang </a:t>
                </a:r>
                <a:r>
                  <a:rPr lang="en-US" dirty="0" err="1"/>
                  <a:t>akan</a:t>
                </a:r>
                <a:r>
                  <a:rPr lang="en-US" dirty="0"/>
                  <a:t> </a:t>
                </a:r>
                <a:r>
                  <a:rPr lang="en-US" dirty="0" err="1"/>
                  <a:t>dicari</a:t>
                </a:r>
                <a:r>
                  <a:rPr lang="en-US" dirty="0"/>
                  <a:t> </a:t>
                </a:r>
                <a:r>
                  <a:rPr lang="en-US" dirty="0" err="1"/>
                  <a:t>nilai</a:t>
                </a:r>
                <a:r>
                  <a:rPr lang="en-US" dirty="0"/>
                  <a:t> </a:t>
                </a:r>
                <a:r>
                  <a:rPr lang="en-US" dirty="0" err="1"/>
                  <a:t>inversnya</a:t>
                </a:r>
                <a:r>
                  <a:rPr lang="en-US" dirty="0"/>
                  <a:t>.</a:t>
                </a:r>
                <a:endParaRPr lang="en-US" dirty="0">
                  <a:solidFill>
                    <a:srgbClr val="222222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131" y="1407596"/>
                <a:ext cx="6096000" cy="2053639"/>
              </a:xfrm>
              <a:prstGeom prst="rect">
                <a:avLst/>
              </a:prstGeom>
              <a:blipFill rotWithShape="0">
                <a:blip r:embed="rId5"/>
                <a:stretch>
                  <a:fillRect l="-600" t="-1780" r="-900" b="-3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utoShape 93" descr="M_{ij}"/>
          <p:cNvSpPr>
            <a:spLocks noChangeAspect="1" noChangeArrowheads="1"/>
          </p:cNvSpPr>
          <p:nvPr/>
        </p:nvSpPr>
        <p:spPr bwMode="auto">
          <a:xfrm>
            <a:off x="927100" y="-84138"/>
            <a:ext cx="219075" cy="27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283438"/>
              </p:ext>
            </p:extLst>
          </p:nvPr>
        </p:nvGraphicFramePr>
        <p:xfrm>
          <a:off x="91487" y="974259"/>
          <a:ext cx="151187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1" name="Equation" r:id="rId6" imgW="1079280" imgH="457200" progId="Equation.3">
                  <p:embed/>
                </p:oleObj>
              </mc:Choice>
              <mc:Fallback>
                <p:oleObj name="Equation" r:id="rId6" imgW="10792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87" y="974259"/>
                        <a:ext cx="1511877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0549524"/>
              </p:ext>
            </p:extLst>
          </p:nvPr>
        </p:nvGraphicFramePr>
        <p:xfrm>
          <a:off x="1893299" y="1006195"/>
          <a:ext cx="140493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2" name="Equation" r:id="rId8" imgW="1054080" imgH="457200" progId="Equation.3">
                  <p:embed/>
                </p:oleObj>
              </mc:Choice>
              <mc:Fallback>
                <p:oleObj name="Equation" r:id="rId8" imgW="105408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93299" y="1006195"/>
                        <a:ext cx="1404937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349486"/>
              </p:ext>
            </p:extLst>
          </p:nvPr>
        </p:nvGraphicFramePr>
        <p:xfrm>
          <a:off x="3647486" y="1006195"/>
          <a:ext cx="1452563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3" name="Equation" r:id="rId10" imgW="1079280" imgH="457200" progId="Equation.3">
                  <p:embed/>
                </p:oleObj>
              </mc:Choice>
              <mc:Fallback>
                <p:oleObj name="Equation" r:id="rId10" imgW="107928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47486" y="1006195"/>
                        <a:ext cx="1452563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697090"/>
              </p:ext>
            </p:extLst>
          </p:nvPr>
        </p:nvGraphicFramePr>
        <p:xfrm>
          <a:off x="91487" y="1700793"/>
          <a:ext cx="1411288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4" name="Equation" r:id="rId12" imgW="1091880" imgH="457200" progId="Equation.3">
                  <p:embed/>
                </p:oleObj>
              </mc:Choice>
              <mc:Fallback>
                <p:oleObj name="Equation" r:id="rId12" imgW="109188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1487" y="1700793"/>
                        <a:ext cx="1411288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5704126"/>
              </p:ext>
            </p:extLst>
          </p:nvPr>
        </p:nvGraphicFramePr>
        <p:xfrm>
          <a:off x="3669193" y="1687932"/>
          <a:ext cx="1520442" cy="636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5" name="Equation" r:id="rId14" imgW="1091880" imgH="457200" progId="Equation.3">
                  <p:embed/>
                </p:oleObj>
              </mc:Choice>
              <mc:Fallback>
                <p:oleObj name="Equation" r:id="rId14" imgW="109188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669193" y="1687932"/>
                        <a:ext cx="1520442" cy="6369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279298"/>
              </p:ext>
            </p:extLst>
          </p:nvPr>
        </p:nvGraphicFramePr>
        <p:xfrm>
          <a:off x="1867404" y="1659063"/>
          <a:ext cx="1508125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6" name="Equation" r:id="rId16" imgW="1066680" imgH="457200" progId="Equation.3">
                  <p:embed/>
                </p:oleObj>
              </mc:Choice>
              <mc:Fallback>
                <p:oleObj name="Equation" r:id="rId16" imgW="106668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867404" y="1659063"/>
                        <a:ext cx="1508125" cy="64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158484"/>
              </p:ext>
            </p:extLst>
          </p:nvPr>
        </p:nvGraphicFramePr>
        <p:xfrm>
          <a:off x="91487" y="2434416"/>
          <a:ext cx="1522413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7" name="Equation" r:id="rId18" imgW="1054080" imgH="457200" progId="Equation.3">
                  <p:embed/>
                </p:oleObj>
              </mc:Choice>
              <mc:Fallback>
                <p:oleObj name="Equation" r:id="rId18" imgW="105408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1487" y="2434416"/>
                        <a:ext cx="1522413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993336"/>
              </p:ext>
            </p:extLst>
          </p:nvPr>
        </p:nvGraphicFramePr>
        <p:xfrm>
          <a:off x="1883401" y="2415366"/>
          <a:ext cx="1376736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8" name="Equation" r:id="rId20" imgW="952200" imgH="457200" progId="Equation.3">
                  <p:embed/>
                </p:oleObj>
              </mc:Choice>
              <mc:Fallback>
                <p:oleObj name="Equation" r:id="rId20" imgW="952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883401" y="2415366"/>
                        <a:ext cx="1376736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604442"/>
              </p:ext>
            </p:extLst>
          </p:nvPr>
        </p:nvGraphicFramePr>
        <p:xfrm>
          <a:off x="3659219" y="2462195"/>
          <a:ext cx="132556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9" name="Equation" r:id="rId22" imgW="1002960" imgH="457200" progId="Equation.3">
                  <p:embed/>
                </p:oleObj>
              </mc:Choice>
              <mc:Fallback>
                <p:oleObj name="Equation" r:id="rId22" imgW="100296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659219" y="2462195"/>
                        <a:ext cx="1325562" cy="603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312144" y="4713188"/>
                <a:ext cx="2063385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d-ID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144" y="4713188"/>
                <a:ext cx="2063385" cy="732573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285089" y="3662544"/>
                <a:ext cx="1678793" cy="718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089" y="3662544"/>
                <a:ext cx="1678793" cy="718402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Elbow Connector 35"/>
          <p:cNvCxnSpPr/>
          <p:nvPr/>
        </p:nvCxnSpPr>
        <p:spPr>
          <a:xfrm rot="16200000" flipH="1">
            <a:off x="325471" y="4092801"/>
            <a:ext cx="1676439" cy="2969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146175" y="3652864"/>
            <a:ext cx="1986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/>
              <a:t>Sesuaikan tandanya +/- nya pada setiap elemen</a:t>
            </a:r>
            <a:endParaRPr lang="en-US" sz="1600" dirty="0"/>
          </a:p>
        </p:txBody>
      </p:sp>
      <p:pic>
        <p:nvPicPr>
          <p:cNvPr id="3" name="Suara 04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-8965" y="6491807"/>
            <a:ext cx="12200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690523" y="6558816"/>
            <a:ext cx="9099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mtClean="0">
                <a:solidFill>
                  <a:srgbClr val="133E57"/>
                </a:solidFill>
              </a:rPr>
              <a:t>PROGRAM STUDI SARJANA TEKNIK INFORMATIKA ● FAKULTAS ILMU KOMPUTER ● UNIVERSITAS DIAN NUSWANTORO</a:t>
            </a:r>
            <a:endParaRPr lang="en-US" sz="1200" b="1">
              <a:solidFill>
                <a:srgbClr val="133E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36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6D27-68F1-47B9-A6E0-2CEAFAEB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15" y="358646"/>
            <a:ext cx="3833906" cy="2278772"/>
          </a:xfrm>
        </p:spPr>
        <p:txBody>
          <a:bodyPr>
            <a:normAutofit/>
          </a:bodyPr>
          <a:lstStyle/>
          <a:p>
            <a:pPr algn="ctr"/>
            <a:r>
              <a:rPr lang="id-ID" sz="2400" dirty="0" smtClean="0">
                <a:solidFill>
                  <a:schemeClr val="accent4">
                    <a:lumMod val="75000"/>
                  </a:schemeClr>
                </a:solidFill>
              </a:rPr>
              <a:t>MATRIKS ADJOIN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03213" y="87854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dirty="0" smtClean="0"/>
              <a:t>Setelah menenentukan kofaktor, langkah selanjutnya adalah mencari matriks adjoin.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d-ID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S</a:t>
            </a:r>
            <a:r>
              <a:rPr lang="id-ID" dirty="0" smtClean="0"/>
              <a:t>etelah </a:t>
            </a:r>
            <a:r>
              <a:rPr lang="id-ID" b="1" dirty="0" smtClean="0"/>
              <a:t>matrik adjoin </a:t>
            </a:r>
            <a:r>
              <a:rPr lang="id-ID" dirty="0" smtClean="0"/>
              <a:t>dan </a:t>
            </a:r>
            <a:r>
              <a:rPr lang="id-ID" b="1" dirty="0" smtClean="0"/>
              <a:t>determinan</a:t>
            </a:r>
            <a:r>
              <a:rPr lang="id-ID" dirty="0" smtClean="0"/>
              <a:t> diketahui, maka selanjutnya dapat digunakan untuk mencari matrik invers.</a:t>
            </a:r>
            <a:endParaRPr lang="en-US" dirty="0">
              <a:solidFill>
                <a:srgbClr val="222222"/>
              </a:solidFill>
              <a:latin typeface="Verdana" panose="020B0604030504040204" pitchFamily="34" charset="0"/>
            </a:endParaRPr>
          </a:p>
        </p:txBody>
      </p:sp>
      <p:sp>
        <p:nvSpPr>
          <p:cNvPr id="15" name="AutoShape 93" descr="M_{ij}"/>
          <p:cNvSpPr>
            <a:spLocks noChangeAspect="1" noChangeArrowheads="1"/>
          </p:cNvSpPr>
          <p:nvPr/>
        </p:nvSpPr>
        <p:spPr bwMode="auto">
          <a:xfrm>
            <a:off x="927100" y="-84138"/>
            <a:ext cx="219075" cy="27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296226" y="3034121"/>
                <a:ext cx="2709973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𝐴𝑑𝑗</m:t>
                      </m:r>
                      <m:d>
                        <m:dPr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d-ID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i="1" dirty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id-ID" b="0" i="1" dirty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d-ID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i="1" dirty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id-ID" b="0" i="1" dirty="0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d-ID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i="1" dirty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id-ID" b="0" i="1" dirty="0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d-ID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i="1" dirty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id-ID" b="0" i="1" dirty="0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d-ID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i="1" dirty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id-ID" b="0" i="1" dirty="0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d-ID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i="1" dirty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id-ID" b="0" i="1" dirty="0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d-ID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i="1" dirty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id-ID" b="0" i="1" dirty="0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d-ID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i="1" dirty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id-ID" b="0" i="1" dirty="0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d-ID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i="1" dirty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id-ID" b="0" i="1" dirty="0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226" y="3034121"/>
                <a:ext cx="2709973" cy="8803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78815" y="2968403"/>
                <a:ext cx="3192925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𝐴𝑑𝑗</m:t>
                      </m:r>
                      <m:d>
                        <m:dPr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15" y="2968403"/>
                <a:ext cx="3192925" cy="73257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08794" y="4585044"/>
                <a:ext cx="4479303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94" y="4585044"/>
                <a:ext cx="4479303" cy="73257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895332"/>
              </p:ext>
            </p:extLst>
          </p:nvPr>
        </p:nvGraphicFramePr>
        <p:xfrm>
          <a:off x="6782740" y="4315744"/>
          <a:ext cx="3736943" cy="708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0" name="Equation" r:id="rId8" imgW="2577960" imgH="431640" progId="Equation.3">
                  <p:embed/>
                </p:oleObj>
              </mc:Choice>
              <mc:Fallback>
                <p:oleObj name="Equation" r:id="rId8" imgW="25779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2740" y="4315744"/>
                        <a:ext cx="3736943" cy="7089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416752" y="1221852"/>
                <a:ext cx="2063385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d-ID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  <m:mr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752" y="1221852"/>
                <a:ext cx="2063385" cy="73257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678815" y="2448201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/>
              <a:t>Kita lakukan transpose,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8794" y="4131078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/>
              <a:t>Matriks invers yang dihasilkan,</a:t>
            </a:r>
            <a:endParaRPr lang="en-US" dirty="0"/>
          </a:p>
        </p:txBody>
      </p:sp>
      <p:pic>
        <p:nvPicPr>
          <p:cNvPr id="6" name="Suara 04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8965" y="6491807"/>
            <a:ext cx="12200966" cy="411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690523" y="6558816"/>
            <a:ext cx="9099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mtClean="0">
                <a:solidFill>
                  <a:srgbClr val="133E57"/>
                </a:solidFill>
              </a:rPr>
              <a:t>PROGRAM STUDI SARJANA TEKNIK INFORMATIKA ● FAKULTAS ILMU KOMPUTER ● UNIVERSITAS DIAN NUSWANTORO</a:t>
            </a:r>
            <a:endParaRPr lang="en-US" sz="1200" b="1">
              <a:solidFill>
                <a:srgbClr val="133E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60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Headlines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ustom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7150"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527777_Safety procedures_RVA_v4" id="{94FF351A-4B06-4881-8D26-DC6D64B3CFD2}" vid="{E8C023A2-25EA-47E0-92DC-6E1BD008E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85429E6-13D0-4D69-B2AD-EDA3074FAB41}">
  <we:reference id="wa104381063" version="1.0.0.0" store="en-US" storeType="OMEX"/>
  <we:alternateReferences>
    <we:reference id="wa104381063" version="1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F39AE0-32C9-4F1D-B08C-0B8B9BAFC18D}">
  <ds:schemaRefs>
    <ds:schemaRef ds:uri="http://schemas.microsoft.com/office/2006/documentManagement/types"/>
    <ds:schemaRef ds:uri="http://www.w3.org/XML/1998/namespace"/>
    <ds:schemaRef ds:uri="http://purl.org/dc/elements/1.1/"/>
    <ds:schemaRef ds:uri="http://purl.org/dc/terms/"/>
    <ds:schemaRef ds:uri="71af3243-3dd4-4a8d-8c0d-dd76da1f02a5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246B2BE6-8FE9-4318-AA40-8F70CEED60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6DFB17-E262-4301-8AA5-FCE7109ED8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Safety procedures</Template>
  <TotalTime>0</TotalTime>
  <Words>2152</Words>
  <Application>Microsoft Office PowerPoint</Application>
  <PresentationFormat>Widescreen</PresentationFormat>
  <Paragraphs>139</Paragraphs>
  <Slides>13</Slides>
  <Notes>0</Notes>
  <HiddenSlides>0</HiddenSlides>
  <MMClips>12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Calibri</vt:lpstr>
      <vt:lpstr>Cambria Math</vt:lpstr>
      <vt:lpstr>Corbel</vt:lpstr>
      <vt:lpstr>Open Sans</vt:lpstr>
      <vt:lpstr>Segoe UI</vt:lpstr>
      <vt:lpstr>Source Sans Pro</vt:lpstr>
      <vt:lpstr>Times New Roman</vt:lpstr>
      <vt:lpstr>Ubuntu</vt:lpstr>
      <vt:lpstr>Verdana</vt:lpstr>
      <vt:lpstr>Wingdings</vt:lpstr>
      <vt:lpstr>Headlines</vt:lpstr>
      <vt:lpstr>Equation</vt:lpstr>
      <vt:lpstr>MATRIKS InVERS</vt:lpstr>
      <vt:lpstr>MATERI</vt:lpstr>
      <vt:lpstr>PENGERTIAN MATRIX INVERS</vt:lpstr>
      <vt:lpstr>INVERS MATRIKS  ORDO 2X2</vt:lpstr>
      <vt:lpstr>INVERS MATRIKS  ORDO 3X3</vt:lpstr>
      <vt:lpstr>INVERS MATRIKS  ORDO 3X3 DENGAN CARA ADJOIN</vt:lpstr>
      <vt:lpstr>MATRIKS MINOR</vt:lpstr>
      <vt:lpstr>KOFAKTOR</vt:lpstr>
      <vt:lpstr>MATRIKS ADJOIN</vt:lpstr>
      <vt:lpstr>INVERS MATRIKS  DENGAN TRANSFORMASI BARIS ELEMENTER</vt:lpstr>
      <vt:lpstr>INVERS MATRIKS   DENGAN TRANSFORMASI BARIS ELEMENTER (lanjutan)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2020-07-31T06:01:12Z</dcterms:created>
  <dcterms:modified xsi:type="dcterms:W3CDTF">2020-08-24T03:22:35Z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